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675" r:id="rId3"/>
    <p:sldId id="607" r:id="rId4"/>
    <p:sldId id="677" r:id="rId5"/>
    <p:sldId id="691" r:id="rId6"/>
    <p:sldId id="679" r:id="rId7"/>
    <p:sldId id="680" r:id="rId8"/>
    <p:sldId id="678" r:id="rId9"/>
    <p:sldId id="690" r:id="rId10"/>
    <p:sldId id="681" r:id="rId11"/>
    <p:sldId id="682" r:id="rId12"/>
    <p:sldId id="689" r:id="rId13"/>
    <p:sldId id="683" r:id="rId14"/>
    <p:sldId id="684" r:id="rId15"/>
    <p:sldId id="688" r:id="rId16"/>
    <p:sldId id="685" r:id="rId17"/>
    <p:sldId id="686" r:id="rId18"/>
    <p:sldId id="609" r:id="rId19"/>
    <p:sldId id="692" r:id="rId20"/>
    <p:sldId id="693" r:id="rId21"/>
    <p:sldId id="696" r:id="rId22"/>
    <p:sldId id="695" r:id="rId23"/>
    <p:sldId id="613" r:id="rId24"/>
    <p:sldId id="697" r:id="rId25"/>
    <p:sldId id="615" r:id="rId26"/>
    <p:sldId id="698" r:id="rId27"/>
    <p:sldId id="614" r:id="rId28"/>
    <p:sldId id="700" r:id="rId29"/>
    <p:sldId id="701" r:id="rId30"/>
    <p:sldId id="702" r:id="rId31"/>
    <p:sldId id="619" r:id="rId32"/>
    <p:sldId id="620" r:id="rId33"/>
    <p:sldId id="623" r:id="rId34"/>
    <p:sldId id="530" r:id="rId35"/>
    <p:sldId id="624" r:id="rId36"/>
    <p:sldId id="625" r:id="rId37"/>
    <p:sldId id="622" r:id="rId38"/>
    <p:sldId id="629" r:id="rId39"/>
    <p:sldId id="630" r:id="rId40"/>
    <p:sldId id="631" r:id="rId41"/>
    <p:sldId id="632" r:id="rId42"/>
    <p:sldId id="628" r:id="rId43"/>
    <p:sldId id="634" r:id="rId44"/>
    <p:sldId id="635" r:id="rId45"/>
    <p:sldId id="636" r:id="rId46"/>
    <p:sldId id="637" r:id="rId47"/>
    <p:sldId id="638" r:id="rId48"/>
    <p:sldId id="639" r:id="rId49"/>
    <p:sldId id="703" r:id="rId50"/>
    <p:sldId id="709" r:id="rId51"/>
    <p:sldId id="707" r:id="rId52"/>
    <p:sldId id="708" r:id="rId53"/>
    <p:sldId id="705" r:id="rId54"/>
    <p:sldId id="621" r:id="rId55"/>
    <p:sldId id="644" r:id="rId56"/>
    <p:sldId id="645" r:id="rId57"/>
    <p:sldId id="646" r:id="rId58"/>
    <p:sldId id="710" r:id="rId59"/>
    <p:sldId id="711" r:id="rId60"/>
    <p:sldId id="712" r:id="rId61"/>
    <p:sldId id="713" r:id="rId62"/>
    <p:sldId id="714" r:id="rId63"/>
    <p:sldId id="716" r:id="rId64"/>
    <p:sldId id="717" r:id="rId65"/>
    <p:sldId id="718" r:id="rId66"/>
    <p:sldId id="715" r:id="rId67"/>
    <p:sldId id="606" r:id="rId68"/>
    <p:sldId id="533" r:id="rId69"/>
  </p:sldIdLst>
  <p:sldSz cx="12192000" cy="6858000"/>
  <p:notesSz cx="69977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FFFF99"/>
    <a:srgbClr val="66FF33"/>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8" autoAdjust="0"/>
    <p:restoredTop sz="94660"/>
  </p:normalViewPr>
  <p:slideViewPr>
    <p:cSldViewPr snapToGrid="0">
      <p:cViewPr varScale="1">
        <p:scale>
          <a:sx n="103" d="100"/>
          <a:sy n="103" d="100"/>
        </p:scale>
        <p:origin x="132" y="1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ata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10.png"/><Relationship Id="rId1" Type="http://schemas.openxmlformats.org/officeDocument/2006/relationships/image" Target="../media/image300.png"/><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7FB03-904F-45B7-840E-94A7A8E1C4EF}"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295A90E7-B9EB-4C34-B5B8-F906BF183D42}">
      <dgm:prSet phldrT="[Text]"/>
      <dgm:spPr>
        <a:solidFill>
          <a:schemeClr val="accent2"/>
        </a:solidFill>
      </dgm:spPr>
      <dgm:t>
        <a:bodyPr/>
        <a:lstStyle/>
        <a:p>
          <a:r>
            <a:rPr lang="en-US" dirty="0"/>
            <a:t>Motivation</a:t>
          </a:r>
        </a:p>
      </dgm:t>
    </dgm:pt>
    <dgm:pt modelId="{8FBD693F-C650-4B29-AA84-15DBCA6804F1}" type="parTrans" cxnId="{BB289B13-DB2B-4EB3-B274-E4FDE28E61F8}">
      <dgm:prSet/>
      <dgm:spPr/>
      <dgm:t>
        <a:bodyPr/>
        <a:lstStyle/>
        <a:p>
          <a:endParaRPr lang="en-US"/>
        </a:p>
      </dgm:t>
    </dgm:pt>
    <dgm:pt modelId="{56BE59EF-4888-4227-A657-DF22857C35E7}" type="sibTrans" cxnId="{BB289B13-DB2B-4EB3-B274-E4FDE28E61F8}">
      <dgm:prSet/>
      <dgm:spPr/>
      <dgm:t>
        <a:bodyPr/>
        <a:lstStyle/>
        <a:p>
          <a:endParaRPr lang="en-US"/>
        </a:p>
      </dgm:t>
    </dgm:pt>
    <dgm:pt modelId="{AF620D37-68B7-49AF-A6DF-310B9ACFA53B}">
      <dgm:prSet phldrT="[Text]"/>
      <dgm:spPr>
        <a:solidFill>
          <a:srgbClr val="00B0F0"/>
        </a:solidFill>
      </dgm:spPr>
      <dgm:t>
        <a:bodyPr/>
        <a:lstStyle/>
        <a:p>
          <a:r>
            <a:rPr lang="en-US" dirty="0"/>
            <a:t>Hyperplane</a:t>
          </a:r>
        </a:p>
      </dgm:t>
    </dgm:pt>
    <dgm:pt modelId="{F71C5558-13EB-4087-9396-2514A3D33F98}" type="parTrans" cxnId="{B7FC2F94-AC6F-405E-A396-3C4158CC2F04}">
      <dgm:prSet/>
      <dgm:spPr/>
      <dgm:t>
        <a:bodyPr/>
        <a:lstStyle/>
        <a:p>
          <a:endParaRPr lang="en-US"/>
        </a:p>
      </dgm:t>
    </dgm:pt>
    <dgm:pt modelId="{5D02AE34-FD79-452B-8DD6-0B485F66EF11}" type="sibTrans" cxnId="{B7FC2F94-AC6F-405E-A396-3C4158CC2F04}">
      <dgm:prSet/>
      <dgm:spPr/>
      <dgm:t>
        <a:bodyPr/>
        <a:lstStyle/>
        <a:p>
          <a:endParaRPr lang="en-US"/>
        </a:p>
      </dgm:t>
    </dgm:pt>
    <dgm:pt modelId="{CD87FECB-710B-40D8-9E22-1ABA1AB3E783}">
      <dgm:prSet phldrT="[Text]"/>
      <dgm:spPr>
        <a:solidFill>
          <a:schemeClr val="accent6">
            <a:lumMod val="75000"/>
          </a:schemeClr>
        </a:solidFill>
      </dgm:spPr>
      <dgm:t>
        <a:bodyPr/>
        <a:lstStyle/>
        <a:p>
          <a:r>
            <a:rPr lang="en-US" dirty="0"/>
            <a:t>Support Vector</a:t>
          </a:r>
        </a:p>
      </dgm:t>
    </dgm:pt>
    <dgm:pt modelId="{A304CA60-8635-4FE1-BC32-6651917501D3}" type="parTrans" cxnId="{356B02AD-AE06-4B99-8D5C-0802D400CAE8}">
      <dgm:prSet/>
      <dgm:spPr/>
      <dgm:t>
        <a:bodyPr/>
        <a:lstStyle/>
        <a:p>
          <a:endParaRPr lang="en-US"/>
        </a:p>
      </dgm:t>
    </dgm:pt>
    <dgm:pt modelId="{C9034F23-9A18-4065-A63A-14A5EECA4B73}" type="sibTrans" cxnId="{356B02AD-AE06-4B99-8D5C-0802D400CAE8}">
      <dgm:prSet/>
      <dgm:spPr/>
      <dgm:t>
        <a:bodyPr/>
        <a:lstStyle/>
        <a:p>
          <a:endParaRPr lang="en-US"/>
        </a:p>
      </dgm:t>
    </dgm:pt>
    <dgm:pt modelId="{03BE703F-E7AE-4DA9-B2AD-EAA4F8A66F2A}" type="pres">
      <dgm:prSet presAssocID="{2ED7FB03-904F-45B7-840E-94A7A8E1C4EF}" presName="linearFlow" presStyleCnt="0">
        <dgm:presLayoutVars>
          <dgm:dir/>
          <dgm:resizeHandles val="exact"/>
        </dgm:presLayoutVars>
      </dgm:prSet>
      <dgm:spPr/>
    </dgm:pt>
    <dgm:pt modelId="{E6315E6C-CF65-4659-B38C-2F7C854B8E48}" type="pres">
      <dgm:prSet presAssocID="{295A90E7-B9EB-4C34-B5B8-F906BF183D42}" presName="comp" presStyleCnt="0"/>
      <dgm:spPr/>
    </dgm:pt>
    <dgm:pt modelId="{D63BAE48-B4E4-468A-84E1-7DD210DC451C}" type="pres">
      <dgm:prSet presAssocID="{295A90E7-B9EB-4C34-B5B8-F906BF183D42}" presName="rect2" presStyleLbl="node1" presStyleIdx="0" presStyleCnt="3" custScaleX="174244">
        <dgm:presLayoutVars>
          <dgm:bulletEnabled val="1"/>
        </dgm:presLayoutVars>
      </dgm:prSet>
      <dgm:spPr/>
    </dgm:pt>
    <dgm:pt modelId="{FAFDD702-DB39-4E63-9D41-AE797FC41523}" type="pres">
      <dgm:prSet presAssocID="{295A90E7-B9EB-4C34-B5B8-F906BF183D42}" presName="rect1" presStyleLbl="lnNode1" presStyleIdx="0" presStyleCnt="3" custLinFactNeighborX="-69658" custLinFactNeighborY="1430"/>
      <dgm:spPr>
        <a:blipFill rotWithShape="1">
          <a:blip xmlns:r="http://schemas.openxmlformats.org/officeDocument/2006/relationships" r:embed="rId1"/>
          <a:srcRect/>
          <a:stretch>
            <a:fillRect l="-4000" r="-4000"/>
          </a:stretch>
        </a:blipFill>
      </dgm:spPr>
    </dgm:pt>
    <dgm:pt modelId="{7B2AE698-0829-4297-A8ED-88C7BB27FEC4}" type="pres">
      <dgm:prSet presAssocID="{56BE59EF-4888-4227-A657-DF22857C35E7}" presName="sibTrans" presStyleCnt="0"/>
      <dgm:spPr/>
    </dgm:pt>
    <dgm:pt modelId="{0B498553-159F-4FC4-B9F1-C0240BE7DC30}" type="pres">
      <dgm:prSet presAssocID="{AF620D37-68B7-49AF-A6DF-310B9ACFA53B}" presName="comp" presStyleCnt="0"/>
      <dgm:spPr/>
    </dgm:pt>
    <dgm:pt modelId="{73DBD072-7694-4463-9D64-FD2DB5E598D9}" type="pres">
      <dgm:prSet presAssocID="{AF620D37-68B7-49AF-A6DF-310B9ACFA53B}" presName="rect2" presStyleLbl="node1" presStyleIdx="1" presStyleCnt="3" custScaleX="174244" custLinFactNeighborX="-32004" custLinFactNeighborY="2625">
        <dgm:presLayoutVars>
          <dgm:bulletEnabled val="1"/>
        </dgm:presLayoutVars>
      </dgm:prSet>
      <dgm:spPr/>
    </dgm:pt>
    <dgm:pt modelId="{FDEDCEB3-B7CB-4C07-9161-4945887861EE}" type="pres">
      <dgm:prSet presAssocID="{AF620D37-68B7-49AF-A6DF-310B9ACFA53B}" presName="rect1" presStyleLbl="lnNode1" presStyleIdx="1" presStyleCnt="3" custLinFactNeighborX="3610" custLinFactNeighborY="2625"/>
      <dgm:spPr>
        <a:blipFill rotWithShape="1">
          <a:blip xmlns:r="http://schemas.openxmlformats.org/officeDocument/2006/relationships" r:embed="rId2"/>
          <a:srcRect/>
          <a:stretch>
            <a:fillRect l="-6000" r="-6000"/>
          </a:stretch>
        </a:blipFill>
      </dgm:spPr>
    </dgm:pt>
    <dgm:pt modelId="{20FCAEB9-BF7C-457F-A107-50BF36831FDC}" type="pres">
      <dgm:prSet presAssocID="{5D02AE34-FD79-452B-8DD6-0B485F66EF11}" presName="sibTrans" presStyleCnt="0"/>
      <dgm:spPr/>
    </dgm:pt>
    <dgm:pt modelId="{813FFCA2-BE36-4883-9ED4-16B8FA4DC2C5}" type="pres">
      <dgm:prSet presAssocID="{CD87FECB-710B-40D8-9E22-1ABA1AB3E783}" presName="comp" presStyleCnt="0"/>
      <dgm:spPr/>
    </dgm:pt>
    <dgm:pt modelId="{73538B4A-3E5D-4091-90FF-8FCD532B062E}" type="pres">
      <dgm:prSet presAssocID="{CD87FECB-710B-40D8-9E22-1ABA1AB3E783}" presName="rect2" presStyleLbl="node1" presStyleIdx="2" presStyleCnt="3" custScaleX="174244" custLinFactNeighborX="1454" custLinFactNeighborY="-551">
        <dgm:presLayoutVars>
          <dgm:bulletEnabled val="1"/>
        </dgm:presLayoutVars>
      </dgm:prSet>
      <dgm:spPr/>
    </dgm:pt>
    <dgm:pt modelId="{828822D5-2BA7-4F10-AB88-DFC74823F625}" type="pres">
      <dgm:prSet presAssocID="{CD87FECB-710B-40D8-9E22-1ABA1AB3E783}" presName="rect1" presStyleLbl="lnNode1" presStyleIdx="2" presStyleCnt="3" custLinFactNeighborX="-69658" custLinFactNeighborY="878"/>
      <dgm:spPr>
        <a:blipFill rotWithShape="1">
          <a:blip xmlns:r="http://schemas.openxmlformats.org/officeDocument/2006/relationships" r:embed="rId3"/>
          <a:srcRect/>
          <a:stretch>
            <a:fillRect l="-17000" r="-17000"/>
          </a:stretch>
        </a:blipFill>
      </dgm:spPr>
    </dgm:pt>
  </dgm:ptLst>
  <dgm:cxnLst>
    <dgm:cxn modelId="{F6B5B00D-96F5-4D6D-B304-79CAE71B9E03}" type="presOf" srcId="{295A90E7-B9EB-4C34-B5B8-F906BF183D42}" destId="{D63BAE48-B4E4-468A-84E1-7DD210DC451C}" srcOrd="0" destOrd="0" presId="urn:microsoft.com/office/officeart/2008/layout/AlternatingPictureBlocks"/>
    <dgm:cxn modelId="{BB289B13-DB2B-4EB3-B274-E4FDE28E61F8}" srcId="{2ED7FB03-904F-45B7-840E-94A7A8E1C4EF}" destId="{295A90E7-B9EB-4C34-B5B8-F906BF183D42}" srcOrd="0" destOrd="0" parTransId="{8FBD693F-C650-4B29-AA84-15DBCA6804F1}" sibTransId="{56BE59EF-4888-4227-A657-DF22857C35E7}"/>
    <dgm:cxn modelId="{F84B7021-3DD1-4CD7-9966-0E4C36DED78A}" type="presOf" srcId="{2ED7FB03-904F-45B7-840E-94A7A8E1C4EF}" destId="{03BE703F-E7AE-4DA9-B2AD-EAA4F8A66F2A}" srcOrd="0" destOrd="0" presId="urn:microsoft.com/office/officeart/2008/layout/AlternatingPictureBlocks"/>
    <dgm:cxn modelId="{93FFF676-D0C7-4F5D-BC5B-4828CC45CC1A}" type="presOf" srcId="{CD87FECB-710B-40D8-9E22-1ABA1AB3E783}" destId="{73538B4A-3E5D-4091-90FF-8FCD532B062E}" srcOrd="0" destOrd="0" presId="urn:microsoft.com/office/officeart/2008/layout/AlternatingPictureBlocks"/>
    <dgm:cxn modelId="{B7FC2F94-AC6F-405E-A396-3C4158CC2F04}" srcId="{2ED7FB03-904F-45B7-840E-94A7A8E1C4EF}" destId="{AF620D37-68B7-49AF-A6DF-310B9ACFA53B}" srcOrd="1" destOrd="0" parTransId="{F71C5558-13EB-4087-9396-2514A3D33F98}" sibTransId="{5D02AE34-FD79-452B-8DD6-0B485F66EF11}"/>
    <dgm:cxn modelId="{356B02AD-AE06-4B99-8D5C-0802D400CAE8}" srcId="{2ED7FB03-904F-45B7-840E-94A7A8E1C4EF}" destId="{CD87FECB-710B-40D8-9E22-1ABA1AB3E783}" srcOrd="2" destOrd="0" parTransId="{A304CA60-8635-4FE1-BC32-6651917501D3}" sibTransId="{C9034F23-9A18-4065-A63A-14A5EECA4B73}"/>
    <dgm:cxn modelId="{911DA9B7-80D0-4905-918C-D1EF296687D3}" type="presOf" srcId="{AF620D37-68B7-49AF-A6DF-310B9ACFA53B}" destId="{73DBD072-7694-4463-9D64-FD2DB5E598D9}" srcOrd="0" destOrd="0" presId="urn:microsoft.com/office/officeart/2008/layout/AlternatingPictureBlocks"/>
    <dgm:cxn modelId="{F5721CF2-2ED6-48B5-9008-79AE072D684D}" type="presParOf" srcId="{03BE703F-E7AE-4DA9-B2AD-EAA4F8A66F2A}" destId="{E6315E6C-CF65-4659-B38C-2F7C854B8E48}" srcOrd="0" destOrd="0" presId="urn:microsoft.com/office/officeart/2008/layout/AlternatingPictureBlocks"/>
    <dgm:cxn modelId="{529F34A7-1B84-4FCF-9365-0CBB16724636}" type="presParOf" srcId="{E6315E6C-CF65-4659-B38C-2F7C854B8E48}" destId="{D63BAE48-B4E4-468A-84E1-7DD210DC451C}" srcOrd="0" destOrd="0" presId="urn:microsoft.com/office/officeart/2008/layout/AlternatingPictureBlocks"/>
    <dgm:cxn modelId="{B65FB726-748D-456E-9AEA-B5851DFAF555}" type="presParOf" srcId="{E6315E6C-CF65-4659-B38C-2F7C854B8E48}" destId="{FAFDD702-DB39-4E63-9D41-AE797FC41523}" srcOrd="1" destOrd="0" presId="urn:microsoft.com/office/officeart/2008/layout/AlternatingPictureBlocks"/>
    <dgm:cxn modelId="{82C17B43-1AD0-4136-A00A-FABF4684444C}" type="presParOf" srcId="{03BE703F-E7AE-4DA9-B2AD-EAA4F8A66F2A}" destId="{7B2AE698-0829-4297-A8ED-88C7BB27FEC4}" srcOrd="1" destOrd="0" presId="urn:microsoft.com/office/officeart/2008/layout/AlternatingPictureBlocks"/>
    <dgm:cxn modelId="{1BAC70CE-187F-4EE5-9914-08D83F96776C}" type="presParOf" srcId="{03BE703F-E7AE-4DA9-B2AD-EAA4F8A66F2A}" destId="{0B498553-159F-4FC4-B9F1-C0240BE7DC30}" srcOrd="2" destOrd="0" presId="urn:microsoft.com/office/officeart/2008/layout/AlternatingPictureBlocks"/>
    <dgm:cxn modelId="{E3E3ED9F-87F5-4707-88E0-3BEF2303AC2E}" type="presParOf" srcId="{0B498553-159F-4FC4-B9F1-C0240BE7DC30}" destId="{73DBD072-7694-4463-9D64-FD2DB5E598D9}" srcOrd="0" destOrd="0" presId="urn:microsoft.com/office/officeart/2008/layout/AlternatingPictureBlocks"/>
    <dgm:cxn modelId="{1C71C7CB-4810-467C-B195-7B1E80A4A325}" type="presParOf" srcId="{0B498553-159F-4FC4-B9F1-C0240BE7DC30}" destId="{FDEDCEB3-B7CB-4C07-9161-4945887861EE}" srcOrd="1" destOrd="0" presId="urn:microsoft.com/office/officeart/2008/layout/AlternatingPictureBlocks"/>
    <dgm:cxn modelId="{28FCE4B5-AF88-474E-9BCC-69D270E9E0F2}" type="presParOf" srcId="{03BE703F-E7AE-4DA9-B2AD-EAA4F8A66F2A}" destId="{20FCAEB9-BF7C-457F-A107-50BF36831FDC}" srcOrd="3" destOrd="0" presId="urn:microsoft.com/office/officeart/2008/layout/AlternatingPictureBlocks"/>
    <dgm:cxn modelId="{1128B037-A358-473B-83B6-4DD55AD2B1B1}" type="presParOf" srcId="{03BE703F-E7AE-4DA9-B2AD-EAA4F8A66F2A}" destId="{813FFCA2-BE36-4883-9ED4-16B8FA4DC2C5}" srcOrd="4" destOrd="0" presId="urn:microsoft.com/office/officeart/2008/layout/AlternatingPictureBlocks"/>
    <dgm:cxn modelId="{65D5EF7A-0522-4E38-9748-C4D7284362D0}" type="presParOf" srcId="{813FFCA2-BE36-4883-9ED4-16B8FA4DC2C5}" destId="{73538B4A-3E5D-4091-90FF-8FCD532B062E}" srcOrd="0" destOrd="0" presId="urn:microsoft.com/office/officeart/2008/layout/AlternatingPictureBlocks"/>
    <dgm:cxn modelId="{2A391D5C-3859-425E-BE0C-D93305442A5F}" type="presParOf" srcId="{813FFCA2-BE36-4883-9ED4-16B8FA4DC2C5}" destId="{828822D5-2BA7-4F10-AB88-DFC74823F625}"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dgm:t>
        <a:bodyPr/>
        <a:lstStyle/>
        <a:p>
          <a:r>
            <a:rPr lang="en-US" dirty="0"/>
            <a:t>K-Means</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Follow the Leaders</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dgm:spPr/>
      <dgm:t>
        <a:bodyPr anchor="ctr"/>
        <a:lstStyle/>
        <a:p>
          <a:r>
            <a:rPr lang="en-US" dirty="0"/>
            <a:t>The leaders are the clusters’ centroids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dgm:t>
        <a:bodyPr/>
        <a:lstStyle/>
        <a:p>
          <a:r>
            <a:rPr lang="en-US" dirty="0"/>
            <a:t>Nearest Neighbor</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Crowd-sourcing</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5CA95671-C042-4CB4-9CBB-18D6D15DE877}">
      <dgm:prSet phldrT="[Text]"/>
      <dgm:spPr/>
      <dgm:t>
        <a:bodyPr anchor="ctr"/>
        <a:lstStyle/>
        <a:p>
          <a:r>
            <a:rPr lang="en-US" dirty="0"/>
            <a:t>The crowd consists of the neighbors</a:t>
          </a:r>
        </a:p>
      </dgm:t>
    </dgm:pt>
    <dgm:pt modelId="{F9E05683-379E-40BD-A704-9A0243988118}" type="parTrans" cxnId="{E490344F-85D1-40F8-A832-A6CEF5440872}">
      <dgm:prSet/>
      <dgm:spPr/>
      <dgm:t>
        <a:bodyPr/>
        <a:lstStyle/>
        <a:p>
          <a:endParaRPr lang="en-US"/>
        </a:p>
      </dgm:t>
    </dgm:pt>
    <dgm:pt modelId="{F6D4211C-F479-4B80-9D6A-5EC20CE0829F}" type="sibTrans" cxnId="{E490344F-85D1-40F8-A832-A6CEF5440872}">
      <dgm:prSet/>
      <dgm:spPr/>
      <dgm:t>
        <a:bodyPr/>
        <a:lstStyle/>
        <a:p>
          <a:endParaRPr lang="en-US"/>
        </a:p>
      </dgm:t>
    </dgm:pt>
    <dgm:pt modelId="{B1BF65DE-C88C-48AC-8F89-559CDA2A6DDF}">
      <dgm:prSet phldrT="[Text]"/>
      <dgm:spPr/>
      <dgm:t>
        <a:bodyPr/>
        <a:lstStyle/>
        <a:p>
          <a:r>
            <a:rPr lang="en-US" dirty="0"/>
            <a:t>Decision Tree</a:t>
          </a:r>
        </a:p>
      </dgm:t>
    </dgm:pt>
    <dgm:pt modelId="{68F61D42-B420-4047-84F3-FE2BA7FC953B}" type="parTrans" cxnId="{08859C3B-ECD9-44F2-9EB9-51C69F697A53}">
      <dgm:prSet/>
      <dgm:spPr/>
      <dgm:t>
        <a:bodyPr/>
        <a:lstStyle/>
        <a:p>
          <a:endParaRPr lang="en-US"/>
        </a:p>
      </dgm:t>
    </dgm:pt>
    <dgm:pt modelId="{A63D2CBD-A7F3-4D78-8864-DC29D98494B9}" type="sibTrans" cxnId="{08859C3B-ECD9-44F2-9EB9-51C69F697A53}">
      <dgm:prSet/>
      <dgm:spPr/>
      <dgm:t>
        <a:bodyPr/>
        <a:lstStyle/>
        <a:p>
          <a:endParaRPr lang="en-US"/>
        </a:p>
      </dgm:t>
    </dgm:pt>
    <dgm:pt modelId="{4CE7ED05-AF19-4CA8-AAA1-58D2FA40B481}">
      <dgm:prSet phldrT="[Text]"/>
      <dgm:spPr/>
      <dgm:t>
        <a:bodyPr/>
        <a:lstStyle/>
        <a:p>
          <a:r>
            <a:rPr lang="en-US" dirty="0"/>
            <a:t>A “</a:t>
          </a:r>
          <a:r>
            <a:rPr lang="en-US" i="1" dirty="0"/>
            <a:t>Divide and Conquer</a:t>
          </a:r>
          <a:r>
            <a:rPr lang="en-US" dirty="0"/>
            <a:t>” algorithm</a:t>
          </a:r>
        </a:p>
      </dgm:t>
    </dgm:pt>
    <dgm:pt modelId="{586BDF08-A5B2-4F18-9AA9-5E3354A6050C}" type="parTrans" cxnId="{C8CAA8C6-1226-44C6-AD1A-D2789F2E39B7}">
      <dgm:prSet/>
      <dgm:spPr/>
      <dgm:t>
        <a:bodyPr/>
        <a:lstStyle/>
        <a:p>
          <a:endParaRPr lang="en-US"/>
        </a:p>
      </dgm:t>
    </dgm:pt>
    <dgm:pt modelId="{D15B6FA0-7E5A-45C3-8877-B6DA39738A5A}" type="sibTrans" cxnId="{C8CAA8C6-1226-44C6-AD1A-D2789F2E39B7}">
      <dgm:prSet/>
      <dgm:spPr/>
      <dgm:t>
        <a:bodyPr/>
        <a:lstStyle/>
        <a:p>
          <a:endParaRPr lang="en-US"/>
        </a:p>
      </dgm:t>
    </dgm:pt>
    <dgm:pt modelId="{CEC545A8-2CD7-45CF-B9FC-EBA4CCB0B3F7}">
      <dgm:prSet phldrT="[Text]"/>
      <dgm:spPr/>
      <dgm:t>
        <a:bodyPr anchor="ctr"/>
        <a:lstStyle/>
        <a:p>
          <a:r>
            <a:rPr lang="en-US" dirty="0"/>
            <a:t>Recursively divide the observations into smaller groups of the same or related observations</a:t>
          </a:r>
        </a:p>
      </dgm:t>
    </dgm:pt>
    <dgm:pt modelId="{B1764BEA-2AEF-4A01-96BE-9AE7ED6AE982}" type="parTrans" cxnId="{F761EFD7-284C-42F7-9446-CF9710EE6438}">
      <dgm:prSet/>
      <dgm:spPr/>
      <dgm:t>
        <a:bodyPr/>
        <a:lstStyle/>
        <a:p>
          <a:endParaRPr lang="en-US"/>
        </a:p>
      </dgm:t>
    </dgm:pt>
    <dgm:pt modelId="{2C384348-868A-4B00-A209-A583A9F37034}" type="sibTrans" cxnId="{F761EFD7-284C-42F7-9446-CF9710EE6438}">
      <dgm:prSet/>
      <dgm:spPr/>
      <dgm:t>
        <a:bodyPr/>
        <a:lstStyle/>
        <a:p>
          <a:endParaRPr lang="en-US"/>
        </a:p>
      </dgm:t>
    </dgm:pt>
    <dgm:pt modelId="{4DC84CD1-1A5A-47C8-8851-5E31A941D03E}">
      <dgm:prSet phldrT="[Text]"/>
      <dgm:spPr/>
      <dgm:t>
        <a:bodyPr anchor="ctr"/>
        <a:lstStyle/>
        <a:p>
          <a:r>
            <a:rPr lang="en-US" dirty="0"/>
            <a:t>An observation is assigned to the cluster if the observation is closest to the cluster’s centroid</a:t>
          </a:r>
        </a:p>
      </dgm:t>
    </dgm:pt>
    <dgm:pt modelId="{6932D0A0-3DD0-4F92-84D0-3EEA4924E0EF}" type="parTrans" cxnId="{FD5A252A-7CD0-41CA-AF80-6FD3A57B35DD}">
      <dgm:prSet/>
      <dgm:spPr/>
      <dgm:t>
        <a:bodyPr/>
        <a:lstStyle/>
        <a:p>
          <a:endParaRPr lang="en-US"/>
        </a:p>
      </dgm:t>
    </dgm:pt>
    <dgm:pt modelId="{9523F599-4A14-42AF-AD30-1DFBDD3AECF1}" type="sibTrans" cxnId="{FD5A252A-7CD0-41CA-AF80-6FD3A57B35DD}">
      <dgm:prSet/>
      <dgm:spPr/>
      <dgm:t>
        <a:bodyPr/>
        <a:lstStyle/>
        <a:p>
          <a:endParaRPr lang="en-US"/>
        </a:p>
      </dgm:t>
    </dgm:pt>
    <dgm:pt modelId="{FCBD333B-824A-4887-97EF-BDEEE4D5284A}">
      <dgm:prSet phldrT="[Text]"/>
      <dgm:spPr/>
      <dgm:t>
        <a:bodyPr anchor="ctr"/>
        <a:lstStyle/>
        <a:p>
          <a:r>
            <a:rPr lang="en-US" dirty="0"/>
            <a:t>An observation takes the majority opinion of the crowd</a:t>
          </a:r>
        </a:p>
      </dgm:t>
    </dgm:pt>
    <dgm:pt modelId="{58A4E659-6339-49B0-8567-18FB6D31FA13}" type="parTrans" cxnId="{1BC99BDB-478F-422B-84F0-37AA68849E24}">
      <dgm:prSet/>
      <dgm:spPr/>
      <dgm:t>
        <a:bodyPr/>
        <a:lstStyle/>
        <a:p>
          <a:endParaRPr lang="en-US"/>
        </a:p>
      </dgm:t>
    </dgm:pt>
    <dgm:pt modelId="{E5787167-C15C-4668-A252-E3488D516676}" type="sibTrans" cxnId="{1BC99BDB-478F-422B-84F0-37AA68849E24}">
      <dgm:prSet/>
      <dgm:spPr/>
      <dgm:t>
        <a:bodyPr/>
        <a:lstStyle/>
        <a:p>
          <a:endParaRPr lang="en-US"/>
        </a:p>
      </dgm:t>
    </dgm:pt>
    <dgm:pt modelId="{08D2DF9B-8342-4C07-93BE-7D933AC98513}">
      <dgm:prSet phldrT="[Text]"/>
      <dgm:spPr/>
      <dgm:t>
        <a:bodyPr anchor="ctr"/>
        <a:lstStyle/>
        <a:p>
          <a:r>
            <a:rPr lang="en-US" dirty="0"/>
            <a:t>An observation take the majority identity of the group</a:t>
          </a:r>
        </a:p>
      </dgm:t>
    </dgm:pt>
    <dgm:pt modelId="{6F6EAAB7-11DA-49F7-AAF5-58BD11B87EC8}" type="parTrans" cxnId="{5CDBF294-13E6-4DB4-A537-A11302C7326C}">
      <dgm:prSet/>
      <dgm:spPr/>
      <dgm:t>
        <a:bodyPr/>
        <a:lstStyle/>
        <a:p>
          <a:endParaRPr lang="en-US"/>
        </a:p>
      </dgm:t>
    </dgm:pt>
    <dgm:pt modelId="{6FAE8C5C-E9D5-4032-AE39-B036E9F22222}" type="sibTrans" cxnId="{5CDBF294-13E6-4DB4-A537-A11302C7326C}">
      <dgm:prSet/>
      <dgm:spPr/>
      <dgm:t>
        <a:bodyPr/>
        <a:lstStyle/>
        <a:p>
          <a:endParaRPr lang="en-US"/>
        </a:p>
      </dgm:t>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6">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3">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3"/>
      <dgm:spPr/>
    </dgm:pt>
    <dgm:pt modelId="{5A093F1A-B0DE-42DA-980D-CC3ED12D2884}" type="pres">
      <dgm:prSet presAssocID="{592206EB-6102-4B3F-854D-0080B1FA654C}" presName="Child" presStyleLbl="revTx" presStyleIdx="1" presStyleCnt="6">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6">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3">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3"/>
      <dgm:spPr/>
    </dgm:pt>
    <dgm:pt modelId="{CC3BB1B4-35F8-4087-BB37-825C295820AE}" type="pres">
      <dgm:prSet presAssocID="{0F5B24DF-CC33-423E-A163-09F0E5092230}" presName="Child" presStyleLbl="revTx" presStyleIdx="3" presStyleCnt="6">
        <dgm:presLayoutVars>
          <dgm:chMax val="0"/>
          <dgm:chPref val="0"/>
          <dgm:bulletEnabled val="1"/>
        </dgm:presLayoutVars>
      </dgm:prSet>
      <dgm:spPr/>
    </dgm:pt>
    <dgm:pt modelId="{57D1538F-9E75-4CCD-A42A-0267F433CDBE}" type="pres">
      <dgm:prSet presAssocID="{ABAA5857-F92E-4D14-A46B-3E3EE62A4ED8}" presName="sibTrans" presStyleCnt="0"/>
      <dgm:spPr/>
    </dgm:pt>
    <dgm:pt modelId="{E7D3DD31-2508-46C0-84E0-9892A28124AA}" type="pres">
      <dgm:prSet presAssocID="{B1BF65DE-C88C-48AC-8F89-559CDA2A6DDF}" presName="composite" presStyleCnt="0"/>
      <dgm:spPr/>
    </dgm:pt>
    <dgm:pt modelId="{5CD73F7A-681A-4FD6-BBDF-80F69649FD64}" type="pres">
      <dgm:prSet presAssocID="{B1BF65DE-C88C-48AC-8F89-559CDA2A6DDF}" presName="FirstChild" presStyleLbl="revTx" presStyleIdx="4" presStyleCnt="6">
        <dgm:presLayoutVars>
          <dgm:chMax val="0"/>
          <dgm:chPref val="0"/>
          <dgm:bulletEnabled val="1"/>
        </dgm:presLayoutVars>
      </dgm:prSet>
      <dgm:spPr/>
    </dgm:pt>
    <dgm:pt modelId="{0F28F3AD-1B21-4233-B6EC-761F711FB9AC}" type="pres">
      <dgm:prSet presAssocID="{B1BF65DE-C88C-48AC-8F89-559CDA2A6DDF}" presName="Parent" presStyleLbl="alignNode1" presStyleIdx="2" presStyleCnt="3">
        <dgm:presLayoutVars>
          <dgm:chMax val="3"/>
          <dgm:chPref val="3"/>
          <dgm:bulletEnabled val="1"/>
        </dgm:presLayoutVars>
      </dgm:prSet>
      <dgm:spPr/>
    </dgm:pt>
    <dgm:pt modelId="{A3997A1E-FE49-4DBB-B1C5-F43415C220BA}" type="pres">
      <dgm:prSet presAssocID="{B1BF65DE-C88C-48AC-8F89-559CDA2A6DDF}" presName="Accent" presStyleLbl="parChTrans1D1" presStyleIdx="2" presStyleCnt="3"/>
      <dgm:spPr/>
    </dgm:pt>
    <dgm:pt modelId="{EFB86623-C582-4A51-8E80-03AF745857DB}" type="pres">
      <dgm:prSet presAssocID="{B1BF65DE-C88C-48AC-8F89-559CDA2A6DDF}" presName="Child" presStyleLbl="revTx" presStyleIdx="5" presStyleCnt="6">
        <dgm:presLayoutVars>
          <dgm:chMax val="0"/>
          <dgm:chPref val="0"/>
          <dgm:bulletEnabled val="1"/>
        </dgm:presLayoutVars>
      </dgm:prSet>
      <dgm:spPr/>
    </dgm:pt>
  </dgm:ptLst>
  <dgm:cxnLst>
    <dgm:cxn modelId="{03992A0C-67A8-4535-A8EC-54769114212A}" type="presOf" srcId="{B1BF65DE-C88C-48AC-8F89-559CDA2A6DDF}" destId="{0F28F3AD-1B21-4233-B6EC-761F711FB9AC}" srcOrd="0" destOrd="0" presId="urn:microsoft.com/office/officeart/2011/layout/TabList"/>
    <dgm:cxn modelId="{3C951725-5237-47DF-97B6-374C6FAE0350}" type="presOf" srcId="{CEC545A8-2CD7-45CF-B9FC-EBA4CCB0B3F7}" destId="{EFB86623-C582-4A51-8E80-03AF745857DB}" srcOrd="0" destOrd="0" presId="urn:microsoft.com/office/officeart/2011/layout/TabList"/>
    <dgm:cxn modelId="{463B3C29-2867-4D31-B569-48514AE1BD66}" srcId="{592206EB-6102-4B3F-854D-0080B1FA654C}" destId="{AAFDFF27-8DEB-44CE-B9AB-FF5DDE20B7E2}" srcOrd="1" destOrd="0" parTransId="{EC22A15A-EE1D-4A34-922D-8D9AF2DF9A61}" sibTransId="{2E31BE40-C0A9-4C10-9F9C-E2FDE8E18C0F}"/>
    <dgm:cxn modelId="{FD5A252A-7CD0-41CA-AF80-6FD3A57B35DD}" srcId="{592206EB-6102-4B3F-854D-0080B1FA654C}" destId="{4DC84CD1-1A5A-47C8-8851-5E31A941D03E}" srcOrd="2" destOrd="0" parTransId="{6932D0A0-3DD0-4F92-84D0-3EEA4924E0EF}" sibTransId="{9523F599-4A14-42AF-AD30-1DFBDD3AECF1}"/>
    <dgm:cxn modelId="{3BEC212C-182E-4F4E-8ED1-040819E60DBC}" type="presOf" srcId="{E1668C68-A6B3-474B-8F4A-669318154ABD}" destId="{01E44A6D-AB9B-4049-9EAB-5D06FDBA6AA5}" srcOrd="0" destOrd="0" presId="urn:microsoft.com/office/officeart/2011/layout/TabList"/>
    <dgm:cxn modelId="{08859C3B-ECD9-44F2-9EB9-51C69F697A53}" srcId="{A44590C5-D8E0-4002-9877-41DD8D202D45}" destId="{B1BF65DE-C88C-48AC-8F89-559CDA2A6DDF}" srcOrd="2" destOrd="0" parTransId="{68F61D42-B420-4047-84F3-FE2BA7FC953B}" sibTransId="{A63D2CBD-A7F3-4D78-8864-DC29D98494B9}"/>
    <dgm:cxn modelId="{C347705F-19C2-46C3-B437-B2C45ECF0F6A}" srcId="{592206EB-6102-4B3F-854D-0080B1FA654C}" destId="{E1668C68-A6B3-474B-8F4A-669318154ABD}" srcOrd="0" destOrd="0" parTransId="{A49E6B96-95D3-4EDA-B0E4-7185BD1CCAD5}" sibTransId="{D56C0EC4-34EC-4CFA-B521-98D0071FC314}"/>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E490344F-85D1-40F8-A832-A6CEF5440872}" srcId="{0F5B24DF-CC33-423E-A163-09F0E5092230}" destId="{5CA95671-C042-4CB4-9CBB-18D6D15DE877}" srcOrd="1" destOrd="0" parTransId="{F9E05683-379E-40BD-A704-9A0243988118}" sibTransId="{F6D4211C-F479-4B80-9D6A-5EC20CE0829F}"/>
    <dgm:cxn modelId="{1B5FFD70-8E95-4651-AE34-69CDB6D8A0BB}" type="presOf" srcId="{FCBD333B-824A-4887-97EF-BDEEE4D5284A}" destId="{CC3BB1B4-35F8-4087-BB37-825C295820AE}" srcOrd="0" destOrd="1" presId="urn:microsoft.com/office/officeart/2011/layout/TabList"/>
    <dgm:cxn modelId="{12B47D53-203F-4A21-8E27-A038C45FA76F}" type="presOf" srcId="{5CA95671-C042-4CB4-9CBB-18D6D15DE877}" destId="{CC3BB1B4-35F8-4087-BB37-825C295820AE}" srcOrd="0" destOrd="0" presId="urn:microsoft.com/office/officeart/2011/layout/TabList"/>
    <dgm:cxn modelId="{1A1E5A87-622A-4E9A-BAA8-C4E969EFF3EE}" type="presOf" srcId="{A44590C5-D8E0-4002-9877-41DD8D202D45}" destId="{B391E8AC-8355-4B6C-B7EC-07D489C4C5CE}" srcOrd="0" destOrd="0" presId="urn:microsoft.com/office/officeart/2011/layout/TabList"/>
    <dgm:cxn modelId="{5CDBF294-13E6-4DB4-A537-A11302C7326C}" srcId="{B1BF65DE-C88C-48AC-8F89-559CDA2A6DDF}" destId="{08D2DF9B-8342-4C07-93BE-7D933AC98513}" srcOrd="2" destOrd="0" parTransId="{6F6EAAB7-11DA-49F7-AAF5-58BD11B87EC8}" sibTransId="{6FAE8C5C-E9D5-4032-AE39-B036E9F22222}"/>
    <dgm:cxn modelId="{568DE695-8D4D-44E3-ADD2-0213C0406C3B}" type="presOf" srcId="{4DC84CD1-1A5A-47C8-8851-5E31A941D03E}" destId="{5A093F1A-B0DE-42DA-980D-CC3ED12D2884}" srcOrd="0" destOrd="1" presId="urn:microsoft.com/office/officeart/2011/layout/TabList"/>
    <dgm:cxn modelId="{21D32898-D864-41B3-BCF0-2256F7AFE335}" type="presOf" srcId="{08D2DF9B-8342-4C07-93BE-7D933AC98513}" destId="{EFB86623-C582-4A51-8E80-03AF745857DB}" srcOrd="0" destOrd="1"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C8CAA8C6-1226-44C6-AD1A-D2789F2E39B7}" srcId="{B1BF65DE-C88C-48AC-8F89-559CDA2A6DDF}" destId="{4CE7ED05-AF19-4CA8-AAA1-58D2FA40B481}" srcOrd="0" destOrd="0" parTransId="{586BDF08-A5B2-4F18-9AA9-5E3354A6050C}" sibTransId="{D15B6FA0-7E5A-45C3-8877-B6DA39738A5A}"/>
    <dgm:cxn modelId="{CB11B1CC-C805-45D9-A4D5-C74ADD573239}" type="presOf" srcId="{4CE7ED05-AF19-4CA8-AAA1-58D2FA40B481}" destId="{5CD73F7A-681A-4FD6-BBDF-80F69649FD64}" srcOrd="0" destOrd="0" presId="urn:microsoft.com/office/officeart/2011/layout/TabList"/>
    <dgm:cxn modelId="{741E47D5-E808-4C6C-ABDE-D867F4D517D3}" type="presOf" srcId="{8E96569D-6EBF-4436-A7FB-FD471568B0DF}" destId="{E7D2D0CA-B58E-4531-8ECB-B57854C61BC1}" srcOrd="0" destOrd="0" presId="urn:microsoft.com/office/officeart/2011/layout/TabList"/>
    <dgm:cxn modelId="{F761EFD7-284C-42F7-9446-CF9710EE6438}" srcId="{B1BF65DE-C88C-48AC-8F89-559CDA2A6DDF}" destId="{CEC545A8-2CD7-45CF-B9FC-EBA4CCB0B3F7}" srcOrd="1" destOrd="0" parTransId="{B1764BEA-2AEF-4A01-96BE-9AE7ED6AE982}" sibTransId="{2C384348-868A-4B00-A209-A583A9F37034}"/>
    <dgm:cxn modelId="{01DCD9D9-43CE-4C06-A83C-C700A228648A}" type="presOf" srcId="{AAFDFF27-8DEB-44CE-B9AB-FF5DDE20B7E2}" destId="{5A093F1A-B0DE-42DA-980D-CC3ED12D2884}" srcOrd="0" destOrd="0" presId="urn:microsoft.com/office/officeart/2011/layout/TabList"/>
    <dgm:cxn modelId="{1BC99BDB-478F-422B-84F0-37AA68849E24}" srcId="{0F5B24DF-CC33-423E-A163-09F0E5092230}" destId="{FCBD333B-824A-4887-97EF-BDEEE4D5284A}" srcOrd="2" destOrd="0" parTransId="{58A4E659-6339-49B0-8567-18FB6D31FA13}" sibTransId="{E5787167-C15C-4668-A252-E3488D516676}"/>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 modelId="{353F48EB-A651-4B9F-8F63-BE12922CC7F8}" type="presParOf" srcId="{B391E8AC-8355-4B6C-B7EC-07D489C4C5CE}" destId="{57D1538F-9E75-4CCD-A42A-0267F433CDBE}" srcOrd="5" destOrd="0" presId="urn:microsoft.com/office/officeart/2011/layout/TabList"/>
    <dgm:cxn modelId="{FB18165F-0EE1-4805-BDDB-F635698B25A2}" type="presParOf" srcId="{B391E8AC-8355-4B6C-B7EC-07D489C4C5CE}" destId="{E7D3DD31-2508-46C0-84E0-9892A28124AA}" srcOrd="6" destOrd="0" presId="urn:microsoft.com/office/officeart/2011/layout/TabList"/>
    <dgm:cxn modelId="{8CE38416-3E84-463D-ABA8-5025867370C5}" type="presParOf" srcId="{E7D3DD31-2508-46C0-84E0-9892A28124AA}" destId="{5CD73F7A-681A-4FD6-BBDF-80F69649FD64}" srcOrd="0" destOrd="0" presId="urn:microsoft.com/office/officeart/2011/layout/TabList"/>
    <dgm:cxn modelId="{167DBCFB-CAEB-40E5-8F43-8D2AFBD80F40}" type="presParOf" srcId="{E7D3DD31-2508-46C0-84E0-9892A28124AA}" destId="{0F28F3AD-1B21-4233-B6EC-761F711FB9AC}" srcOrd="1" destOrd="0" presId="urn:microsoft.com/office/officeart/2011/layout/TabList"/>
    <dgm:cxn modelId="{D7E3E076-19C8-453E-B289-DD822CEB29EE}" type="presParOf" srcId="{E7D3DD31-2508-46C0-84E0-9892A28124AA}" destId="{A3997A1E-FE49-4DBB-B1C5-F43415C220BA}" srcOrd="2" destOrd="0" presId="urn:microsoft.com/office/officeart/2011/layout/TabList"/>
    <dgm:cxn modelId="{049488F3-41C7-4E3D-B556-5AB81F175D3D}" type="presParOf" srcId="{B391E8AC-8355-4B6C-B7EC-07D489C4C5CE}" destId="{EFB86623-C582-4A51-8E80-03AF745857DB}"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4590C5-D8E0-4002-9877-41DD8D202D45}"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592206EB-6102-4B3F-854D-0080B1FA654C}">
      <dgm:prSet phldrT="[Text]"/>
      <dgm:spPr/>
      <dgm:t>
        <a:bodyPr/>
        <a:lstStyle/>
        <a:p>
          <a:r>
            <a:rPr lang="en-US" dirty="0"/>
            <a:t>Logistic Regression</a:t>
          </a:r>
        </a:p>
      </dgm:t>
    </dgm:pt>
    <dgm:pt modelId="{368190DF-A9E4-4CF5-ABF0-90917A424FD0}" type="parTrans" cxnId="{3EC7A89C-56CF-43F8-A486-6BF56429F0EA}">
      <dgm:prSet/>
      <dgm:spPr/>
      <dgm:t>
        <a:bodyPr/>
        <a:lstStyle/>
        <a:p>
          <a:endParaRPr lang="en-US"/>
        </a:p>
      </dgm:t>
    </dgm:pt>
    <dgm:pt modelId="{D6B05836-5CEB-4757-8393-60A8B58DE837}" type="sibTrans" cxnId="{3EC7A89C-56CF-43F8-A486-6BF56429F0EA}">
      <dgm:prSet/>
      <dgm:spPr/>
      <dgm:t>
        <a:bodyPr/>
        <a:lstStyle/>
        <a:p>
          <a:endParaRPr lang="en-US"/>
        </a:p>
      </dgm:t>
    </dgm:pt>
    <dgm:pt modelId="{E1668C68-A6B3-474B-8F4A-669318154ABD}">
      <dgm:prSet phldrT="[Text]"/>
      <dgm:spPr/>
      <dgm:t>
        <a:bodyPr/>
        <a:lstStyle/>
        <a:p>
          <a:r>
            <a:rPr lang="en-US" dirty="0"/>
            <a:t>A “</a:t>
          </a:r>
          <a:r>
            <a:rPr lang="en-US" i="1" dirty="0"/>
            <a:t>Personality Test</a:t>
          </a:r>
          <a:r>
            <a:rPr lang="en-US" dirty="0"/>
            <a:t>” algorithm</a:t>
          </a:r>
        </a:p>
      </dgm:t>
    </dgm:pt>
    <dgm:pt modelId="{A49E6B96-95D3-4EDA-B0E4-7185BD1CCAD5}" type="parTrans" cxnId="{C347705F-19C2-46C3-B437-B2C45ECF0F6A}">
      <dgm:prSet/>
      <dgm:spPr/>
      <dgm:t>
        <a:bodyPr/>
        <a:lstStyle/>
        <a:p>
          <a:endParaRPr lang="en-US"/>
        </a:p>
      </dgm:t>
    </dgm:pt>
    <dgm:pt modelId="{D56C0EC4-34EC-4CFA-B521-98D0071FC314}" type="sibTrans" cxnId="{C347705F-19C2-46C3-B437-B2C45ECF0F6A}">
      <dgm:prSet/>
      <dgm:spPr/>
      <dgm:t>
        <a:bodyPr/>
        <a:lstStyle/>
        <a:p>
          <a:endParaRPr lang="en-US"/>
        </a:p>
      </dgm:t>
    </dgm:pt>
    <dgm:pt modelId="{AAFDFF27-8DEB-44CE-B9AB-FF5DDE20B7E2}">
      <dgm:prSet phldrT="[Text]"/>
      <dgm:spPr/>
      <dgm:t>
        <a:bodyPr anchor="ctr"/>
        <a:lstStyle/>
        <a:p>
          <a:r>
            <a:rPr lang="en-US" dirty="0"/>
            <a:t>Each attribute individually contributes to the log-odds of belonging to a particular target class</a:t>
          </a:r>
        </a:p>
      </dgm:t>
    </dgm:pt>
    <dgm:pt modelId="{EC22A15A-EE1D-4A34-922D-8D9AF2DF9A61}" type="parTrans" cxnId="{463B3C29-2867-4D31-B569-48514AE1BD66}">
      <dgm:prSet/>
      <dgm:spPr/>
      <dgm:t>
        <a:bodyPr/>
        <a:lstStyle/>
        <a:p>
          <a:endParaRPr lang="en-US"/>
        </a:p>
      </dgm:t>
    </dgm:pt>
    <dgm:pt modelId="{2E31BE40-C0A9-4C10-9F9C-E2FDE8E18C0F}" type="sibTrans" cxnId="{463B3C29-2867-4D31-B569-48514AE1BD66}">
      <dgm:prSet/>
      <dgm:spPr/>
      <dgm:t>
        <a:bodyPr/>
        <a:lstStyle/>
        <a:p>
          <a:endParaRPr lang="en-US"/>
        </a:p>
      </dgm:t>
    </dgm:pt>
    <dgm:pt modelId="{0F5B24DF-CC33-423E-A163-09F0E5092230}">
      <dgm:prSet phldrT="[Text]"/>
      <dgm:spPr/>
      <dgm:t>
        <a:bodyPr/>
        <a:lstStyle/>
        <a:p>
          <a:r>
            <a:rPr lang="en-US" dirty="0"/>
            <a:t>Neural Network</a:t>
          </a:r>
        </a:p>
      </dgm:t>
    </dgm:pt>
    <dgm:pt modelId="{E3B1CCC0-1750-4876-A8E6-DF1A8A552517}" type="parTrans" cxnId="{5D9DE94A-84A9-48B8-8C3A-00D8B5605B2F}">
      <dgm:prSet/>
      <dgm:spPr/>
      <dgm:t>
        <a:bodyPr/>
        <a:lstStyle/>
        <a:p>
          <a:endParaRPr lang="en-US"/>
        </a:p>
      </dgm:t>
    </dgm:pt>
    <dgm:pt modelId="{ABAA5857-F92E-4D14-A46B-3E3EE62A4ED8}" type="sibTrans" cxnId="{5D9DE94A-84A9-48B8-8C3A-00D8B5605B2F}">
      <dgm:prSet/>
      <dgm:spPr/>
      <dgm:t>
        <a:bodyPr/>
        <a:lstStyle/>
        <a:p>
          <a:endParaRPr lang="en-US"/>
        </a:p>
      </dgm:t>
    </dgm:pt>
    <dgm:pt modelId="{8E96569D-6EBF-4436-A7FB-FD471568B0DF}">
      <dgm:prSet phldrT="[Text]"/>
      <dgm:spPr/>
      <dgm:t>
        <a:bodyPr/>
        <a:lstStyle/>
        <a:p>
          <a:r>
            <a:rPr lang="en-US" dirty="0"/>
            <a:t>A “</a:t>
          </a:r>
          <a:r>
            <a:rPr lang="en-US" i="1" dirty="0"/>
            <a:t>Black Box</a:t>
          </a:r>
          <a:r>
            <a:rPr lang="en-US" dirty="0"/>
            <a:t>” algorithm</a:t>
          </a:r>
        </a:p>
      </dgm:t>
    </dgm:pt>
    <dgm:pt modelId="{0B512D4E-6DCC-4618-8619-8DF85D0B3F8C}" type="parTrans" cxnId="{0DE9D5F9-2CA6-4816-816D-D1D5AB55E8BA}">
      <dgm:prSet/>
      <dgm:spPr/>
      <dgm:t>
        <a:bodyPr/>
        <a:lstStyle/>
        <a:p>
          <a:endParaRPr lang="en-US"/>
        </a:p>
      </dgm:t>
    </dgm:pt>
    <dgm:pt modelId="{43E1B9C7-C38C-4FA0-BDC7-65F5A984D51B}" type="sibTrans" cxnId="{0DE9D5F9-2CA6-4816-816D-D1D5AB55E8BA}">
      <dgm:prSet/>
      <dgm:spPr/>
      <dgm:t>
        <a:bodyPr/>
        <a:lstStyle/>
        <a:p>
          <a:endParaRPr lang="en-US"/>
        </a:p>
      </dgm:t>
    </dgm:pt>
    <dgm:pt modelId="{4DC84CD1-1A5A-47C8-8851-5E31A941D03E}">
      <dgm:prSet phldrT="[Text]"/>
      <dgm:spPr/>
      <dgm:t>
        <a:bodyPr anchor="ctr"/>
        <a:lstStyle/>
        <a:p>
          <a:r>
            <a:rPr lang="en-US" dirty="0"/>
            <a:t>An observation is assigned to the most-likely class</a:t>
          </a:r>
        </a:p>
      </dgm:t>
    </dgm:pt>
    <dgm:pt modelId="{6932D0A0-3DD0-4F92-84D0-3EEA4924E0EF}" type="parTrans" cxnId="{FD5A252A-7CD0-41CA-AF80-6FD3A57B35DD}">
      <dgm:prSet/>
      <dgm:spPr/>
      <dgm:t>
        <a:bodyPr/>
        <a:lstStyle/>
        <a:p>
          <a:endParaRPr lang="en-US"/>
        </a:p>
      </dgm:t>
    </dgm:pt>
    <dgm:pt modelId="{9523F599-4A14-42AF-AD30-1DFBDD3AECF1}" type="sibTrans" cxnId="{FD5A252A-7CD0-41CA-AF80-6FD3A57B35DD}">
      <dgm:prSet/>
      <dgm:spPr/>
      <dgm:t>
        <a:bodyPr/>
        <a:lstStyle/>
        <a:p>
          <a:endParaRPr lang="en-US"/>
        </a:p>
      </dgm:t>
    </dgm:pt>
    <dgm:pt modelId="{5CA95671-C042-4CB4-9CBB-18D6D15DE877}">
      <dgm:prSet phldrT="[Text]"/>
      <dgm:spPr/>
      <dgm:t>
        <a:bodyPr anchor="ctr"/>
        <a:lstStyle/>
        <a:p>
          <a:endParaRPr lang="en-US" dirty="0"/>
        </a:p>
      </dgm:t>
    </dgm:pt>
    <dgm:pt modelId="{F6D4211C-F479-4B80-9D6A-5EC20CE0829F}" type="sibTrans" cxnId="{E490344F-85D1-40F8-A832-A6CEF5440872}">
      <dgm:prSet/>
      <dgm:spPr/>
      <dgm:t>
        <a:bodyPr/>
        <a:lstStyle/>
        <a:p>
          <a:endParaRPr lang="en-US"/>
        </a:p>
      </dgm:t>
    </dgm:pt>
    <dgm:pt modelId="{F9E05683-379E-40BD-A704-9A0243988118}" type="parTrans" cxnId="{E490344F-85D1-40F8-A832-A6CEF5440872}">
      <dgm:prSet/>
      <dgm:spPr/>
      <dgm:t>
        <a:bodyPr/>
        <a:lstStyle/>
        <a:p>
          <a:endParaRPr lang="en-US"/>
        </a:p>
      </dgm:t>
    </dgm:pt>
    <dgm:pt modelId="{FCBD333B-824A-4887-97EF-BDEEE4D5284A}">
      <dgm:prSet phldrT="[Text]"/>
      <dgm:spPr/>
      <dgm:t>
        <a:bodyPr anchor="ctr"/>
        <a:lstStyle/>
        <a:p>
          <a:r>
            <a:rPr lang="en-US" dirty="0"/>
            <a:t>The hidden layers and their neurons exist only if you believe in them</a:t>
          </a:r>
        </a:p>
      </dgm:t>
    </dgm:pt>
    <dgm:pt modelId="{E5787167-C15C-4668-A252-E3488D516676}" type="sibTrans" cxnId="{1BC99BDB-478F-422B-84F0-37AA68849E24}">
      <dgm:prSet/>
      <dgm:spPr/>
      <dgm:t>
        <a:bodyPr/>
        <a:lstStyle/>
        <a:p>
          <a:endParaRPr lang="en-US"/>
        </a:p>
      </dgm:t>
    </dgm:pt>
    <dgm:pt modelId="{58A4E659-6339-49B0-8567-18FB6D31FA13}" type="parTrans" cxnId="{1BC99BDB-478F-422B-84F0-37AA68849E24}">
      <dgm:prSet/>
      <dgm:spPr/>
      <dgm:t>
        <a:bodyPr/>
        <a:lstStyle/>
        <a:p>
          <a:endParaRPr lang="en-US"/>
        </a:p>
      </dgm:t>
    </dgm:pt>
    <dgm:pt modelId="{68B7D9E3-2685-41A7-9704-78391C5CCBBC}">
      <dgm:prSet phldrT="[Text]"/>
      <dgm:spPr/>
      <dgm:t>
        <a:bodyPr anchor="ctr"/>
        <a:lstStyle/>
        <a:p>
          <a:r>
            <a:rPr lang="en-US" dirty="0"/>
            <a:t>Recursively approximate complex relationship by simple and manageable functions</a:t>
          </a:r>
        </a:p>
      </dgm:t>
    </dgm:pt>
    <dgm:pt modelId="{90248D3C-99FD-43D3-AAD6-FCDC9020D572}" type="sibTrans" cxnId="{555CB54D-D817-4B9F-8968-9B77B68ECC89}">
      <dgm:prSet/>
      <dgm:spPr/>
      <dgm:t>
        <a:bodyPr/>
        <a:lstStyle/>
        <a:p>
          <a:endParaRPr lang="en-US"/>
        </a:p>
      </dgm:t>
    </dgm:pt>
    <dgm:pt modelId="{9BE503F3-30D2-48B2-AA62-599EF0E76A96}" type="parTrans" cxnId="{555CB54D-D817-4B9F-8968-9B77B68ECC89}">
      <dgm:prSet/>
      <dgm:spPr/>
      <dgm:t>
        <a:bodyPr/>
        <a:lstStyle/>
        <a:p>
          <a:endParaRPr lang="en-US"/>
        </a:p>
      </dgm:t>
    </dgm:pt>
    <dgm:pt modelId="{B391E8AC-8355-4B6C-B7EC-07D489C4C5CE}" type="pres">
      <dgm:prSet presAssocID="{A44590C5-D8E0-4002-9877-41DD8D202D45}" presName="Name0" presStyleCnt="0">
        <dgm:presLayoutVars>
          <dgm:chMax/>
          <dgm:chPref val="3"/>
          <dgm:dir/>
          <dgm:animOne val="branch"/>
          <dgm:animLvl val="lvl"/>
        </dgm:presLayoutVars>
      </dgm:prSet>
      <dgm:spPr/>
    </dgm:pt>
    <dgm:pt modelId="{A94CF6E4-3957-45AC-B96B-37649C3773AB}" type="pres">
      <dgm:prSet presAssocID="{592206EB-6102-4B3F-854D-0080B1FA654C}" presName="composite" presStyleCnt="0"/>
      <dgm:spPr/>
    </dgm:pt>
    <dgm:pt modelId="{01E44A6D-AB9B-4049-9EAB-5D06FDBA6AA5}" type="pres">
      <dgm:prSet presAssocID="{592206EB-6102-4B3F-854D-0080B1FA654C}" presName="FirstChild" presStyleLbl="revTx" presStyleIdx="0" presStyleCnt="4">
        <dgm:presLayoutVars>
          <dgm:chMax val="0"/>
          <dgm:chPref val="0"/>
          <dgm:bulletEnabled val="1"/>
        </dgm:presLayoutVars>
      </dgm:prSet>
      <dgm:spPr/>
    </dgm:pt>
    <dgm:pt modelId="{2EA4F739-6E00-4B88-B3F0-5C2B0FCFF530}" type="pres">
      <dgm:prSet presAssocID="{592206EB-6102-4B3F-854D-0080B1FA654C}" presName="Parent" presStyleLbl="alignNode1" presStyleIdx="0" presStyleCnt="2">
        <dgm:presLayoutVars>
          <dgm:chMax val="3"/>
          <dgm:chPref val="3"/>
          <dgm:bulletEnabled val="1"/>
        </dgm:presLayoutVars>
      </dgm:prSet>
      <dgm:spPr/>
    </dgm:pt>
    <dgm:pt modelId="{82F371AA-A831-437A-A588-66D1CEA7005B}" type="pres">
      <dgm:prSet presAssocID="{592206EB-6102-4B3F-854D-0080B1FA654C}" presName="Accent" presStyleLbl="parChTrans1D1" presStyleIdx="0" presStyleCnt="2"/>
      <dgm:spPr/>
    </dgm:pt>
    <dgm:pt modelId="{5A093F1A-B0DE-42DA-980D-CC3ED12D2884}" type="pres">
      <dgm:prSet presAssocID="{592206EB-6102-4B3F-854D-0080B1FA654C}" presName="Child" presStyleLbl="revTx" presStyleIdx="1" presStyleCnt="4">
        <dgm:presLayoutVars>
          <dgm:chMax val="0"/>
          <dgm:chPref val="0"/>
          <dgm:bulletEnabled val="1"/>
        </dgm:presLayoutVars>
      </dgm:prSet>
      <dgm:spPr/>
    </dgm:pt>
    <dgm:pt modelId="{093E3A70-3B16-4272-B75B-D56DB0D155F6}" type="pres">
      <dgm:prSet presAssocID="{D6B05836-5CEB-4757-8393-60A8B58DE837}" presName="sibTrans" presStyleCnt="0"/>
      <dgm:spPr/>
    </dgm:pt>
    <dgm:pt modelId="{AE88FEF6-D0B8-4829-BC2B-7E0781424BA6}" type="pres">
      <dgm:prSet presAssocID="{0F5B24DF-CC33-423E-A163-09F0E5092230}" presName="composite" presStyleCnt="0"/>
      <dgm:spPr/>
    </dgm:pt>
    <dgm:pt modelId="{E7D2D0CA-B58E-4531-8ECB-B57854C61BC1}" type="pres">
      <dgm:prSet presAssocID="{0F5B24DF-CC33-423E-A163-09F0E5092230}" presName="FirstChild" presStyleLbl="revTx" presStyleIdx="2" presStyleCnt="4">
        <dgm:presLayoutVars>
          <dgm:chMax val="0"/>
          <dgm:chPref val="0"/>
          <dgm:bulletEnabled val="1"/>
        </dgm:presLayoutVars>
      </dgm:prSet>
      <dgm:spPr/>
    </dgm:pt>
    <dgm:pt modelId="{F82A1D7D-DB34-4205-9960-C1714492362C}" type="pres">
      <dgm:prSet presAssocID="{0F5B24DF-CC33-423E-A163-09F0E5092230}" presName="Parent" presStyleLbl="alignNode1" presStyleIdx="1" presStyleCnt="2">
        <dgm:presLayoutVars>
          <dgm:chMax val="3"/>
          <dgm:chPref val="3"/>
          <dgm:bulletEnabled val="1"/>
        </dgm:presLayoutVars>
      </dgm:prSet>
      <dgm:spPr/>
    </dgm:pt>
    <dgm:pt modelId="{F2426E53-362C-43D4-8F9D-05B783FC8E3E}" type="pres">
      <dgm:prSet presAssocID="{0F5B24DF-CC33-423E-A163-09F0E5092230}" presName="Accent" presStyleLbl="parChTrans1D1" presStyleIdx="1" presStyleCnt="2"/>
      <dgm:spPr/>
    </dgm:pt>
    <dgm:pt modelId="{CC3BB1B4-35F8-4087-BB37-825C295820AE}" type="pres">
      <dgm:prSet presAssocID="{0F5B24DF-CC33-423E-A163-09F0E5092230}" presName="Child" presStyleLbl="revTx" presStyleIdx="3" presStyleCnt="4">
        <dgm:presLayoutVars>
          <dgm:chMax val="0"/>
          <dgm:chPref val="0"/>
          <dgm:bulletEnabled val="1"/>
        </dgm:presLayoutVars>
      </dgm:prSet>
      <dgm:spPr/>
    </dgm:pt>
  </dgm:ptLst>
  <dgm:cxnLst>
    <dgm:cxn modelId="{6C394006-94B9-44F2-81BF-499D5EFB51DC}" type="presOf" srcId="{68B7D9E3-2685-41A7-9704-78391C5CCBBC}" destId="{CC3BB1B4-35F8-4087-BB37-825C295820AE}" srcOrd="0" destOrd="2" presId="urn:microsoft.com/office/officeart/2011/layout/TabList"/>
    <dgm:cxn modelId="{463B3C29-2867-4D31-B569-48514AE1BD66}" srcId="{592206EB-6102-4B3F-854D-0080B1FA654C}" destId="{AAFDFF27-8DEB-44CE-B9AB-FF5DDE20B7E2}" srcOrd="1" destOrd="0" parTransId="{EC22A15A-EE1D-4A34-922D-8D9AF2DF9A61}" sibTransId="{2E31BE40-C0A9-4C10-9F9C-E2FDE8E18C0F}"/>
    <dgm:cxn modelId="{FD5A252A-7CD0-41CA-AF80-6FD3A57B35DD}" srcId="{592206EB-6102-4B3F-854D-0080B1FA654C}" destId="{4DC84CD1-1A5A-47C8-8851-5E31A941D03E}" srcOrd="2" destOrd="0" parTransId="{6932D0A0-3DD0-4F92-84D0-3EEA4924E0EF}" sibTransId="{9523F599-4A14-42AF-AD30-1DFBDD3AECF1}"/>
    <dgm:cxn modelId="{3BEC212C-182E-4F4E-8ED1-040819E60DBC}" type="presOf" srcId="{E1668C68-A6B3-474B-8F4A-669318154ABD}" destId="{01E44A6D-AB9B-4049-9EAB-5D06FDBA6AA5}" srcOrd="0" destOrd="0" presId="urn:microsoft.com/office/officeart/2011/layout/TabList"/>
    <dgm:cxn modelId="{C347705F-19C2-46C3-B437-B2C45ECF0F6A}" srcId="{592206EB-6102-4B3F-854D-0080B1FA654C}" destId="{E1668C68-A6B3-474B-8F4A-669318154ABD}" srcOrd="0" destOrd="0" parTransId="{A49E6B96-95D3-4EDA-B0E4-7185BD1CCAD5}" sibTransId="{D56C0EC4-34EC-4CFA-B521-98D0071FC314}"/>
    <dgm:cxn modelId="{D13AAF4A-4F39-4DA9-824B-C5BF7F8E121D}" type="presOf" srcId="{0F5B24DF-CC33-423E-A163-09F0E5092230}" destId="{F82A1D7D-DB34-4205-9960-C1714492362C}" srcOrd="0" destOrd="0" presId="urn:microsoft.com/office/officeart/2011/layout/TabList"/>
    <dgm:cxn modelId="{5D9DE94A-84A9-48B8-8C3A-00D8B5605B2F}" srcId="{A44590C5-D8E0-4002-9877-41DD8D202D45}" destId="{0F5B24DF-CC33-423E-A163-09F0E5092230}" srcOrd="1" destOrd="0" parTransId="{E3B1CCC0-1750-4876-A8E6-DF1A8A552517}" sibTransId="{ABAA5857-F92E-4D14-A46B-3E3EE62A4ED8}"/>
    <dgm:cxn modelId="{555CB54D-D817-4B9F-8968-9B77B68ECC89}" srcId="{0F5B24DF-CC33-423E-A163-09F0E5092230}" destId="{68B7D9E3-2685-41A7-9704-78391C5CCBBC}" srcOrd="3" destOrd="0" parTransId="{9BE503F3-30D2-48B2-AA62-599EF0E76A96}" sibTransId="{90248D3C-99FD-43D3-AAD6-FCDC9020D572}"/>
    <dgm:cxn modelId="{E490344F-85D1-40F8-A832-A6CEF5440872}" srcId="{0F5B24DF-CC33-423E-A163-09F0E5092230}" destId="{5CA95671-C042-4CB4-9CBB-18D6D15DE877}" srcOrd="1" destOrd="0" parTransId="{F9E05683-379E-40BD-A704-9A0243988118}" sibTransId="{F6D4211C-F479-4B80-9D6A-5EC20CE0829F}"/>
    <dgm:cxn modelId="{1B5FFD70-8E95-4651-AE34-69CDB6D8A0BB}" type="presOf" srcId="{FCBD333B-824A-4887-97EF-BDEEE4D5284A}" destId="{CC3BB1B4-35F8-4087-BB37-825C295820AE}" srcOrd="0" destOrd="1" presId="urn:microsoft.com/office/officeart/2011/layout/TabList"/>
    <dgm:cxn modelId="{12B47D53-203F-4A21-8E27-A038C45FA76F}" type="presOf" srcId="{5CA95671-C042-4CB4-9CBB-18D6D15DE877}" destId="{CC3BB1B4-35F8-4087-BB37-825C295820AE}" srcOrd="0" destOrd="0" presId="urn:microsoft.com/office/officeart/2011/layout/TabList"/>
    <dgm:cxn modelId="{1A1E5A87-622A-4E9A-BAA8-C4E969EFF3EE}" type="presOf" srcId="{A44590C5-D8E0-4002-9877-41DD8D202D45}" destId="{B391E8AC-8355-4B6C-B7EC-07D489C4C5CE}" srcOrd="0" destOrd="0" presId="urn:microsoft.com/office/officeart/2011/layout/TabList"/>
    <dgm:cxn modelId="{568DE695-8D4D-44E3-ADD2-0213C0406C3B}" type="presOf" srcId="{4DC84CD1-1A5A-47C8-8851-5E31A941D03E}" destId="{5A093F1A-B0DE-42DA-980D-CC3ED12D2884}" srcOrd="0" destOrd="1" presId="urn:microsoft.com/office/officeart/2011/layout/TabList"/>
    <dgm:cxn modelId="{3EC7A89C-56CF-43F8-A486-6BF56429F0EA}" srcId="{A44590C5-D8E0-4002-9877-41DD8D202D45}" destId="{592206EB-6102-4B3F-854D-0080B1FA654C}" srcOrd="0" destOrd="0" parTransId="{368190DF-A9E4-4CF5-ABF0-90917A424FD0}" sibTransId="{D6B05836-5CEB-4757-8393-60A8B58DE837}"/>
    <dgm:cxn modelId="{741E47D5-E808-4C6C-ABDE-D867F4D517D3}" type="presOf" srcId="{8E96569D-6EBF-4436-A7FB-FD471568B0DF}" destId="{E7D2D0CA-B58E-4531-8ECB-B57854C61BC1}" srcOrd="0" destOrd="0" presId="urn:microsoft.com/office/officeart/2011/layout/TabList"/>
    <dgm:cxn modelId="{01DCD9D9-43CE-4C06-A83C-C700A228648A}" type="presOf" srcId="{AAFDFF27-8DEB-44CE-B9AB-FF5DDE20B7E2}" destId="{5A093F1A-B0DE-42DA-980D-CC3ED12D2884}" srcOrd="0" destOrd="0" presId="urn:microsoft.com/office/officeart/2011/layout/TabList"/>
    <dgm:cxn modelId="{1BC99BDB-478F-422B-84F0-37AA68849E24}" srcId="{0F5B24DF-CC33-423E-A163-09F0E5092230}" destId="{FCBD333B-824A-4887-97EF-BDEEE4D5284A}" srcOrd="2" destOrd="0" parTransId="{58A4E659-6339-49B0-8567-18FB6D31FA13}" sibTransId="{E5787167-C15C-4668-A252-E3488D516676}"/>
    <dgm:cxn modelId="{1CC971E7-84EE-49E4-B016-BB80A7EB76CE}" type="presOf" srcId="{592206EB-6102-4B3F-854D-0080B1FA654C}" destId="{2EA4F739-6E00-4B88-B3F0-5C2B0FCFF530}" srcOrd="0" destOrd="0" presId="urn:microsoft.com/office/officeart/2011/layout/TabList"/>
    <dgm:cxn modelId="{0DE9D5F9-2CA6-4816-816D-D1D5AB55E8BA}" srcId="{0F5B24DF-CC33-423E-A163-09F0E5092230}" destId="{8E96569D-6EBF-4436-A7FB-FD471568B0DF}" srcOrd="0" destOrd="0" parTransId="{0B512D4E-6DCC-4618-8619-8DF85D0B3F8C}" sibTransId="{43E1B9C7-C38C-4FA0-BDC7-65F5A984D51B}"/>
    <dgm:cxn modelId="{A58F8D3D-172D-4D5A-A6FF-AE875A51F327}" type="presParOf" srcId="{B391E8AC-8355-4B6C-B7EC-07D489C4C5CE}" destId="{A94CF6E4-3957-45AC-B96B-37649C3773AB}" srcOrd="0" destOrd="0" presId="urn:microsoft.com/office/officeart/2011/layout/TabList"/>
    <dgm:cxn modelId="{62A0999C-6D9F-48F6-8905-9D63075B943A}" type="presParOf" srcId="{A94CF6E4-3957-45AC-B96B-37649C3773AB}" destId="{01E44A6D-AB9B-4049-9EAB-5D06FDBA6AA5}" srcOrd="0" destOrd="0" presId="urn:microsoft.com/office/officeart/2011/layout/TabList"/>
    <dgm:cxn modelId="{765EAC30-B2DD-4F20-8467-4E05EE767281}" type="presParOf" srcId="{A94CF6E4-3957-45AC-B96B-37649C3773AB}" destId="{2EA4F739-6E00-4B88-B3F0-5C2B0FCFF530}" srcOrd="1" destOrd="0" presId="urn:microsoft.com/office/officeart/2011/layout/TabList"/>
    <dgm:cxn modelId="{2DAD21EB-75EF-4BF3-9337-B8A84C31B837}" type="presParOf" srcId="{A94CF6E4-3957-45AC-B96B-37649C3773AB}" destId="{82F371AA-A831-437A-A588-66D1CEA7005B}" srcOrd="2" destOrd="0" presId="urn:microsoft.com/office/officeart/2011/layout/TabList"/>
    <dgm:cxn modelId="{360F8AD9-380F-40ED-B7A8-D36E64A4181E}" type="presParOf" srcId="{B391E8AC-8355-4B6C-B7EC-07D489C4C5CE}" destId="{5A093F1A-B0DE-42DA-980D-CC3ED12D2884}" srcOrd="1" destOrd="0" presId="urn:microsoft.com/office/officeart/2011/layout/TabList"/>
    <dgm:cxn modelId="{7462B897-1155-43FE-A7D0-866CB8F78363}" type="presParOf" srcId="{B391E8AC-8355-4B6C-B7EC-07D489C4C5CE}" destId="{093E3A70-3B16-4272-B75B-D56DB0D155F6}" srcOrd="2" destOrd="0" presId="urn:microsoft.com/office/officeart/2011/layout/TabList"/>
    <dgm:cxn modelId="{EEF9D7E7-1CF6-43B5-9118-1D5782B47F1D}" type="presParOf" srcId="{B391E8AC-8355-4B6C-B7EC-07D489C4C5CE}" destId="{AE88FEF6-D0B8-4829-BC2B-7E0781424BA6}" srcOrd="3" destOrd="0" presId="urn:microsoft.com/office/officeart/2011/layout/TabList"/>
    <dgm:cxn modelId="{9D9A1969-02FF-480F-9880-7EB82AD51141}" type="presParOf" srcId="{AE88FEF6-D0B8-4829-BC2B-7E0781424BA6}" destId="{E7D2D0CA-B58E-4531-8ECB-B57854C61BC1}" srcOrd="0" destOrd="0" presId="urn:microsoft.com/office/officeart/2011/layout/TabList"/>
    <dgm:cxn modelId="{4EA335AD-56DD-4AB0-A47F-1658D8BD7B4F}" type="presParOf" srcId="{AE88FEF6-D0B8-4829-BC2B-7E0781424BA6}" destId="{F82A1D7D-DB34-4205-9960-C1714492362C}" srcOrd="1" destOrd="0" presId="urn:microsoft.com/office/officeart/2011/layout/TabList"/>
    <dgm:cxn modelId="{C8F54A30-224D-411B-9C2F-A7CF919CE377}" type="presParOf" srcId="{AE88FEF6-D0B8-4829-BC2B-7E0781424BA6}" destId="{F2426E53-362C-43D4-8F9D-05B783FC8E3E}" srcOrd="2" destOrd="0" presId="urn:microsoft.com/office/officeart/2011/layout/TabList"/>
    <dgm:cxn modelId="{645B82EC-E782-485B-B39E-9365E15EC981}" type="presParOf" srcId="{B391E8AC-8355-4B6C-B7EC-07D489C4C5CE}" destId="{CC3BB1B4-35F8-4087-BB37-825C295820AE}" srcOrd="4"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5A4725-8BAF-4561-820C-3BD6D118A07C}" type="doc">
      <dgm:prSet loTypeId="urn:microsoft.com/office/officeart/2005/8/layout/pList2" loCatId="list" qsTypeId="urn:microsoft.com/office/officeart/2005/8/quickstyle/simple1" qsCatId="simple" csTypeId="urn:microsoft.com/office/officeart/2005/8/colors/accent1_2" csCatId="accent1" phldr="1"/>
      <dgm:spPr/>
    </dgm:pt>
    <dgm:pt modelId="{7F7D5BEF-2840-4D02-AA79-DC2B979B91E9}">
      <dgm:prSet phldrT="[Text]"/>
      <dgm:spPr/>
      <dgm:t>
        <a:bodyPr anchor="ctr"/>
        <a:lstStyle/>
        <a:p>
          <a:r>
            <a:rPr lang="en-US" dirty="0"/>
            <a:t>Assignment to a Target Class</a:t>
          </a:r>
        </a:p>
      </dgm:t>
    </dgm:pt>
    <dgm:pt modelId="{3EA473EA-A09E-4BDE-B8BA-024448923339}" type="parTrans" cxnId="{B63475E2-B53C-41B1-92DC-4A86047C03BC}">
      <dgm:prSet/>
      <dgm:spPr/>
      <dgm:t>
        <a:bodyPr/>
        <a:lstStyle/>
        <a:p>
          <a:endParaRPr lang="en-US"/>
        </a:p>
      </dgm:t>
    </dgm:pt>
    <dgm:pt modelId="{46883023-E9F7-4526-B549-5BA241E0F167}" type="sibTrans" cxnId="{B63475E2-B53C-41B1-92DC-4A86047C03BC}">
      <dgm:prSet/>
      <dgm:spPr/>
      <dgm:t>
        <a:bodyPr/>
        <a:lstStyle/>
        <a:p>
          <a:endParaRPr lang="en-US"/>
        </a:p>
      </dgm:t>
    </dgm:pt>
    <dgm:pt modelId="{4050771E-3F28-4EA5-B3B7-B409FDCEDF61}">
      <dgm:prSet phldrT="[Text]"/>
      <dgm:spPr/>
      <dgm:t>
        <a:bodyPr anchor="ctr"/>
        <a:lstStyle/>
        <a:p>
          <a:r>
            <a:rPr lang="en-US" dirty="0"/>
            <a:t>Likelihood from a Target Class</a:t>
          </a:r>
        </a:p>
      </dgm:t>
    </dgm:pt>
    <dgm:pt modelId="{A6EFAFBE-71F1-4B1C-8BE8-6B6EB68BA8A8}" type="parTrans" cxnId="{E135C8CB-862B-4F84-B9F1-05E210603AFC}">
      <dgm:prSet/>
      <dgm:spPr/>
      <dgm:t>
        <a:bodyPr/>
        <a:lstStyle/>
        <a:p>
          <a:endParaRPr lang="en-US"/>
        </a:p>
      </dgm:t>
    </dgm:pt>
    <dgm:pt modelId="{A61F4A72-C5BD-4939-82DA-4FF05627C93C}" type="sibTrans" cxnId="{E135C8CB-862B-4F84-B9F1-05E210603AFC}">
      <dgm:prSet/>
      <dgm:spPr/>
      <dgm:t>
        <a:bodyPr/>
        <a:lstStyle/>
        <a:p>
          <a:endParaRPr lang="en-US"/>
        </a:p>
      </dgm:t>
    </dgm:pt>
    <dgm:pt modelId="{619D8E11-A503-403B-8160-B6601FD57C90}">
      <dgm:prSet phldrT="[Text]"/>
      <dgm:spPr/>
      <dgm:t>
        <a:bodyPr anchor="ctr"/>
        <a:lstStyle/>
        <a:p>
          <a:r>
            <a:rPr lang="en-US" dirty="0"/>
            <a:t>Set the Boundary Between Target Classes</a:t>
          </a:r>
        </a:p>
      </dgm:t>
    </dgm:pt>
    <dgm:pt modelId="{CEE6A800-E210-4C97-B3E4-3517226F9539}" type="parTrans" cxnId="{44968136-DF24-4713-B658-10901A6F91EE}">
      <dgm:prSet/>
      <dgm:spPr/>
      <dgm:t>
        <a:bodyPr/>
        <a:lstStyle/>
        <a:p>
          <a:endParaRPr lang="en-US"/>
        </a:p>
      </dgm:t>
    </dgm:pt>
    <dgm:pt modelId="{0A22AE0C-C51B-42B2-B5B3-2DA3FBA76A33}" type="sibTrans" cxnId="{44968136-DF24-4713-B658-10901A6F91EE}">
      <dgm:prSet/>
      <dgm:spPr/>
      <dgm:t>
        <a:bodyPr/>
        <a:lstStyle/>
        <a:p>
          <a:endParaRPr lang="en-US"/>
        </a:p>
      </dgm:t>
    </dgm:pt>
    <dgm:pt modelId="{40656383-49E1-4E7A-B0C9-E8F9B54A4572}" type="pres">
      <dgm:prSet presAssocID="{F95A4725-8BAF-4561-820C-3BD6D118A07C}" presName="Name0" presStyleCnt="0">
        <dgm:presLayoutVars>
          <dgm:dir/>
          <dgm:resizeHandles val="exact"/>
        </dgm:presLayoutVars>
      </dgm:prSet>
      <dgm:spPr/>
    </dgm:pt>
    <dgm:pt modelId="{33834462-AB5D-4E53-B16A-E7459BD8A575}" type="pres">
      <dgm:prSet presAssocID="{F95A4725-8BAF-4561-820C-3BD6D118A07C}" presName="bkgdShp" presStyleLbl="alignAccFollowNode1" presStyleIdx="0" presStyleCnt="1"/>
      <dgm:spPr/>
    </dgm:pt>
    <dgm:pt modelId="{BF00F30D-8706-440D-99F2-7DF5BE90D69E}" type="pres">
      <dgm:prSet presAssocID="{F95A4725-8BAF-4561-820C-3BD6D118A07C}" presName="linComp" presStyleCnt="0"/>
      <dgm:spPr/>
    </dgm:pt>
    <dgm:pt modelId="{62585D81-E232-43CD-8F9E-F4A3C85C188F}" type="pres">
      <dgm:prSet presAssocID="{7F7D5BEF-2840-4D02-AA79-DC2B979B91E9}" presName="compNode" presStyleCnt="0"/>
      <dgm:spPr/>
    </dgm:pt>
    <dgm:pt modelId="{7ADD3849-F84F-4073-9035-58832661B82B}" type="pres">
      <dgm:prSet presAssocID="{7F7D5BEF-2840-4D02-AA79-DC2B979B91E9}" presName="node" presStyleLbl="node1" presStyleIdx="0" presStyleCnt="3">
        <dgm:presLayoutVars>
          <dgm:bulletEnabled val="1"/>
        </dgm:presLayoutVars>
      </dgm:prSet>
      <dgm:spPr/>
    </dgm:pt>
    <dgm:pt modelId="{B1A0D47F-0555-4E61-9C6C-B1FED950F680}" type="pres">
      <dgm:prSet presAssocID="{7F7D5BEF-2840-4D02-AA79-DC2B979B91E9}" presName="invisiNode" presStyleLbl="node1" presStyleIdx="0" presStyleCnt="3"/>
      <dgm:spPr/>
    </dgm:pt>
    <dgm:pt modelId="{8FC769E0-3A91-49FC-9FB0-40B655AEDBEB}" type="pres">
      <dgm:prSet presAssocID="{7F7D5BEF-2840-4D02-AA79-DC2B979B91E9}" presName="imagNode" presStyleLbl="fgImgPlace1" presStyleIdx="0" presStyleCnt="3"/>
      <dgm:spPr>
        <a:blipFill rotWithShape="1">
          <a:blip xmlns:r="http://schemas.openxmlformats.org/officeDocument/2006/relationships" r:embed="rId1"/>
          <a:srcRect/>
          <a:stretch>
            <a:fillRect t="-9000" b="-9000"/>
          </a:stretch>
        </a:blipFill>
      </dgm:spPr>
    </dgm:pt>
    <dgm:pt modelId="{098E43E5-1F88-4AA7-8AC3-474C437C1B4D}" type="pres">
      <dgm:prSet presAssocID="{46883023-E9F7-4526-B549-5BA241E0F167}" presName="sibTrans" presStyleLbl="sibTrans2D1" presStyleIdx="0" presStyleCnt="0"/>
      <dgm:spPr/>
    </dgm:pt>
    <dgm:pt modelId="{B9EC1EEF-1A21-452B-944B-D83787DB268D}" type="pres">
      <dgm:prSet presAssocID="{4050771E-3F28-4EA5-B3B7-B409FDCEDF61}" presName="compNode" presStyleCnt="0"/>
      <dgm:spPr/>
    </dgm:pt>
    <dgm:pt modelId="{EE3C3FCB-55A7-4BFE-8B1B-C11BE0EFACB9}" type="pres">
      <dgm:prSet presAssocID="{4050771E-3F28-4EA5-B3B7-B409FDCEDF61}" presName="node" presStyleLbl="node1" presStyleIdx="1" presStyleCnt="3">
        <dgm:presLayoutVars>
          <dgm:bulletEnabled val="1"/>
        </dgm:presLayoutVars>
      </dgm:prSet>
      <dgm:spPr/>
    </dgm:pt>
    <dgm:pt modelId="{D2B3DF84-205E-48E2-B0EE-4DD0651DA3FF}" type="pres">
      <dgm:prSet presAssocID="{4050771E-3F28-4EA5-B3B7-B409FDCEDF61}" presName="invisiNode" presStyleLbl="node1" presStyleIdx="1" presStyleCnt="3"/>
      <dgm:spPr/>
    </dgm:pt>
    <dgm:pt modelId="{A6A2374F-C5A1-4F89-B591-8EC8550C86BF}" type="pres">
      <dgm:prSet presAssocID="{4050771E-3F28-4EA5-B3B7-B409FDCEDF61}" presName="imagNode"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dgm:spPr>
    </dgm:pt>
    <dgm:pt modelId="{01544FF1-D288-4397-AA05-232EA01D37FC}" type="pres">
      <dgm:prSet presAssocID="{A61F4A72-C5BD-4939-82DA-4FF05627C93C}" presName="sibTrans" presStyleLbl="sibTrans2D1" presStyleIdx="0" presStyleCnt="0"/>
      <dgm:spPr/>
    </dgm:pt>
    <dgm:pt modelId="{8B9D429E-473F-4EC6-996B-6A0557E98C1F}" type="pres">
      <dgm:prSet presAssocID="{619D8E11-A503-403B-8160-B6601FD57C90}" presName="compNode" presStyleCnt="0"/>
      <dgm:spPr/>
    </dgm:pt>
    <dgm:pt modelId="{6E1B188C-E368-42F5-96B9-EEA0F50E380F}" type="pres">
      <dgm:prSet presAssocID="{619D8E11-A503-403B-8160-B6601FD57C90}" presName="node" presStyleLbl="node1" presStyleIdx="2" presStyleCnt="3">
        <dgm:presLayoutVars>
          <dgm:bulletEnabled val="1"/>
        </dgm:presLayoutVars>
      </dgm:prSet>
      <dgm:spPr/>
    </dgm:pt>
    <dgm:pt modelId="{4F680D4D-22A6-4362-89CC-AD142E6F5738}" type="pres">
      <dgm:prSet presAssocID="{619D8E11-A503-403B-8160-B6601FD57C90}" presName="invisiNode" presStyleLbl="node1" presStyleIdx="2" presStyleCnt="3"/>
      <dgm:spPr/>
    </dgm:pt>
    <dgm:pt modelId="{388D8FF0-6D3B-42CE-8B64-5364F72FC43B}" type="pres">
      <dgm:prSet presAssocID="{619D8E11-A503-403B-8160-B6601FD57C90}"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dgm:spPr>
    </dgm:pt>
  </dgm:ptLst>
  <dgm:cxnLst>
    <dgm:cxn modelId="{53E5F40A-4A09-44D9-A357-7EB9FBE8CDBF}" type="presOf" srcId="{A61F4A72-C5BD-4939-82DA-4FF05627C93C}" destId="{01544FF1-D288-4397-AA05-232EA01D37FC}" srcOrd="0" destOrd="0" presId="urn:microsoft.com/office/officeart/2005/8/layout/pList2"/>
    <dgm:cxn modelId="{76F82F12-4016-4D40-A31D-0ED1DAE8FCA8}" type="presOf" srcId="{4050771E-3F28-4EA5-B3B7-B409FDCEDF61}" destId="{EE3C3FCB-55A7-4BFE-8B1B-C11BE0EFACB9}" srcOrd="0" destOrd="0" presId="urn:microsoft.com/office/officeart/2005/8/layout/pList2"/>
    <dgm:cxn modelId="{5B741D19-B5F6-4082-9295-F2AE292C9D0D}" type="presOf" srcId="{46883023-E9F7-4526-B549-5BA241E0F167}" destId="{098E43E5-1F88-4AA7-8AC3-474C437C1B4D}" srcOrd="0" destOrd="0" presId="urn:microsoft.com/office/officeart/2005/8/layout/pList2"/>
    <dgm:cxn modelId="{44968136-DF24-4713-B658-10901A6F91EE}" srcId="{F95A4725-8BAF-4561-820C-3BD6D118A07C}" destId="{619D8E11-A503-403B-8160-B6601FD57C90}" srcOrd="2" destOrd="0" parTransId="{CEE6A800-E210-4C97-B3E4-3517226F9539}" sibTransId="{0A22AE0C-C51B-42B2-B5B3-2DA3FBA76A33}"/>
    <dgm:cxn modelId="{7C961587-F57F-4B70-8429-DF9497474A42}" type="presOf" srcId="{619D8E11-A503-403B-8160-B6601FD57C90}" destId="{6E1B188C-E368-42F5-96B9-EEA0F50E380F}" srcOrd="0" destOrd="0" presId="urn:microsoft.com/office/officeart/2005/8/layout/pList2"/>
    <dgm:cxn modelId="{25C528AC-0DEF-4811-86B3-5EF538855FCA}" type="presOf" srcId="{F95A4725-8BAF-4561-820C-3BD6D118A07C}" destId="{40656383-49E1-4E7A-B0C9-E8F9B54A4572}" srcOrd="0" destOrd="0" presId="urn:microsoft.com/office/officeart/2005/8/layout/pList2"/>
    <dgm:cxn modelId="{E135C8CB-862B-4F84-B9F1-05E210603AFC}" srcId="{F95A4725-8BAF-4561-820C-3BD6D118A07C}" destId="{4050771E-3F28-4EA5-B3B7-B409FDCEDF61}" srcOrd="1" destOrd="0" parTransId="{A6EFAFBE-71F1-4B1C-8BE8-6B6EB68BA8A8}" sibTransId="{A61F4A72-C5BD-4939-82DA-4FF05627C93C}"/>
    <dgm:cxn modelId="{B63475E2-B53C-41B1-92DC-4A86047C03BC}" srcId="{F95A4725-8BAF-4561-820C-3BD6D118A07C}" destId="{7F7D5BEF-2840-4D02-AA79-DC2B979B91E9}" srcOrd="0" destOrd="0" parTransId="{3EA473EA-A09E-4BDE-B8BA-024448923339}" sibTransId="{46883023-E9F7-4526-B549-5BA241E0F167}"/>
    <dgm:cxn modelId="{A3A078F8-01E5-4D3C-9852-DB9793847485}" type="presOf" srcId="{7F7D5BEF-2840-4D02-AA79-DC2B979B91E9}" destId="{7ADD3849-F84F-4073-9035-58832661B82B}" srcOrd="0" destOrd="0" presId="urn:microsoft.com/office/officeart/2005/8/layout/pList2"/>
    <dgm:cxn modelId="{37CADF9A-6FEA-4700-8755-49B681B3DA4D}" type="presParOf" srcId="{40656383-49E1-4E7A-B0C9-E8F9B54A4572}" destId="{33834462-AB5D-4E53-B16A-E7459BD8A575}" srcOrd="0" destOrd="0" presId="urn:microsoft.com/office/officeart/2005/8/layout/pList2"/>
    <dgm:cxn modelId="{69BB593F-B62F-49C7-98EF-8E22F1DFA21A}" type="presParOf" srcId="{40656383-49E1-4E7A-B0C9-E8F9B54A4572}" destId="{BF00F30D-8706-440D-99F2-7DF5BE90D69E}" srcOrd="1" destOrd="0" presId="urn:microsoft.com/office/officeart/2005/8/layout/pList2"/>
    <dgm:cxn modelId="{29A19A73-31C8-4E88-A467-AEB2F72E7AFA}" type="presParOf" srcId="{BF00F30D-8706-440D-99F2-7DF5BE90D69E}" destId="{62585D81-E232-43CD-8F9E-F4A3C85C188F}" srcOrd="0" destOrd="0" presId="urn:microsoft.com/office/officeart/2005/8/layout/pList2"/>
    <dgm:cxn modelId="{859B2FAF-E2BC-4C17-81EE-8B445F96367F}" type="presParOf" srcId="{62585D81-E232-43CD-8F9E-F4A3C85C188F}" destId="{7ADD3849-F84F-4073-9035-58832661B82B}" srcOrd="0" destOrd="0" presId="urn:microsoft.com/office/officeart/2005/8/layout/pList2"/>
    <dgm:cxn modelId="{8FDF6C34-B6A8-4F39-BDA1-AF184ADA96D7}" type="presParOf" srcId="{62585D81-E232-43CD-8F9E-F4A3C85C188F}" destId="{B1A0D47F-0555-4E61-9C6C-B1FED950F680}" srcOrd="1" destOrd="0" presId="urn:microsoft.com/office/officeart/2005/8/layout/pList2"/>
    <dgm:cxn modelId="{F1C527A3-0053-4099-8512-B24C9FF62F4D}" type="presParOf" srcId="{62585D81-E232-43CD-8F9E-F4A3C85C188F}" destId="{8FC769E0-3A91-49FC-9FB0-40B655AEDBEB}" srcOrd="2" destOrd="0" presId="urn:microsoft.com/office/officeart/2005/8/layout/pList2"/>
    <dgm:cxn modelId="{05973FD1-7D10-4186-AE3E-7DC97B5E1A4C}" type="presParOf" srcId="{BF00F30D-8706-440D-99F2-7DF5BE90D69E}" destId="{098E43E5-1F88-4AA7-8AC3-474C437C1B4D}" srcOrd="1" destOrd="0" presId="urn:microsoft.com/office/officeart/2005/8/layout/pList2"/>
    <dgm:cxn modelId="{6396319C-969B-4B3B-B9C4-7D8773ACA833}" type="presParOf" srcId="{BF00F30D-8706-440D-99F2-7DF5BE90D69E}" destId="{B9EC1EEF-1A21-452B-944B-D83787DB268D}" srcOrd="2" destOrd="0" presId="urn:microsoft.com/office/officeart/2005/8/layout/pList2"/>
    <dgm:cxn modelId="{385FC706-22FA-4906-BC91-AB0114BB6248}" type="presParOf" srcId="{B9EC1EEF-1A21-452B-944B-D83787DB268D}" destId="{EE3C3FCB-55A7-4BFE-8B1B-C11BE0EFACB9}" srcOrd="0" destOrd="0" presId="urn:microsoft.com/office/officeart/2005/8/layout/pList2"/>
    <dgm:cxn modelId="{3B81911D-7BCA-47A6-9B51-A9DC1A5D1769}" type="presParOf" srcId="{B9EC1EEF-1A21-452B-944B-D83787DB268D}" destId="{D2B3DF84-205E-48E2-B0EE-4DD0651DA3FF}" srcOrd="1" destOrd="0" presId="urn:microsoft.com/office/officeart/2005/8/layout/pList2"/>
    <dgm:cxn modelId="{DAC4B783-E53C-4DB4-B919-7F64FC158A98}" type="presParOf" srcId="{B9EC1EEF-1A21-452B-944B-D83787DB268D}" destId="{A6A2374F-C5A1-4F89-B591-8EC8550C86BF}" srcOrd="2" destOrd="0" presId="urn:microsoft.com/office/officeart/2005/8/layout/pList2"/>
    <dgm:cxn modelId="{27BED57B-3E7A-4E1C-9B1A-36D7E65D9B69}" type="presParOf" srcId="{BF00F30D-8706-440D-99F2-7DF5BE90D69E}" destId="{01544FF1-D288-4397-AA05-232EA01D37FC}" srcOrd="3" destOrd="0" presId="urn:microsoft.com/office/officeart/2005/8/layout/pList2"/>
    <dgm:cxn modelId="{3AE52724-BABE-4721-9549-347DF7D42597}" type="presParOf" srcId="{BF00F30D-8706-440D-99F2-7DF5BE90D69E}" destId="{8B9D429E-473F-4EC6-996B-6A0557E98C1F}" srcOrd="4" destOrd="0" presId="urn:microsoft.com/office/officeart/2005/8/layout/pList2"/>
    <dgm:cxn modelId="{9A32106B-4CDC-4A38-B76E-F7793F9A390B}" type="presParOf" srcId="{8B9D429E-473F-4EC6-996B-6A0557E98C1F}" destId="{6E1B188C-E368-42F5-96B9-EEA0F50E380F}" srcOrd="0" destOrd="0" presId="urn:microsoft.com/office/officeart/2005/8/layout/pList2"/>
    <dgm:cxn modelId="{D9147182-8376-4F2E-B47F-9651459BDB62}" type="presParOf" srcId="{8B9D429E-473F-4EC6-996B-6A0557E98C1F}" destId="{4F680D4D-22A6-4362-89CC-AD142E6F5738}" srcOrd="1" destOrd="0" presId="urn:microsoft.com/office/officeart/2005/8/layout/pList2"/>
    <dgm:cxn modelId="{3C7A4893-CE1B-4760-9BED-5C983AFF46C3}" type="presParOf" srcId="{8B9D429E-473F-4EC6-996B-6A0557E98C1F}" destId="{388D8FF0-6D3B-42CE-8B64-5364F72FC43B}"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D958DCB-C4DF-4370-8D8F-7C34E3D79EC6}"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B473336E-9F75-4DED-BB97-5A1E3647EE7B}">
      <dgm:prSet phldrT="[Text]"/>
      <dgm:spPr/>
      <dgm:t>
        <a:bodyPr/>
        <a:lstStyle/>
        <a:p>
          <a:r>
            <a:rPr lang="en-US" dirty="0"/>
            <a:t>A machine is a device or an algorithm that performs a particular task with a definite goal</a:t>
          </a:r>
        </a:p>
      </dgm:t>
    </dgm:pt>
    <dgm:pt modelId="{F7294134-5E83-4B83-9A82-CD5B2A338FC5}" type="parTrans" cxnId="{3C9E036C-5EC4-4259-8BD2-40F45FE0E01F}">
      <dgm:prSet/>
      <dgm:spPr/>
      <dgm:t>
        <a:bodyPr/>
        <a:lstStyle/>
        <a:p>
          <a:endParaRPr lang="en-US"/>
        </a:p>
      </dgm:t>
    </dgm:pt>
    <dgm:pt modelId="{F34E43F6-185C-46C5-91D8-47655ED45715}" type="sibTrans" cxnId="{3C9E036C-5EC4-4259-8BD2-40F45FE0E01F}">
      <dgm:prSet/>
      <dgm:spPr/>
      <dgm:t>
        <a:bodyPr/>
        <a:lstStyle/>
        <a:p>
          <a:endParaRPr lang="en-US"/>
        </a:p>
      </dgm:t>
    </dgm:pt>
    <dgm:pt modelId="{51F9C12D-568B-4F24-BDFE-FD5915E92E95}">
      <dgm:prSet phldrT="[Text]"/>
      <dgm:spPr/>
      <dgm:t>
        <a:bodyPr/>
        <a:lstStyle/>
        <a:p>
          <a:r>
            <a:rPr lang="en-US" dirty="0"/>
            <a:t>Can successfully solve many classification problems</a:t>
          </a:r>
        </a:p>
      </dgm:t>
    </dgm:pt>
    <dgm:pt modelId="{602010E8-1D10-42EA-B359-1A7E9370D560}" type="parTrans" cxnId="{9051F33E-18D8-40A8-8CB6-C579ADC03F7C}">
      <dgm:prSet/>
      <dgm:spPr/>
      <dgm:t>
        <a:bodyPr/>
        <a:lstStyle/>
        <a:p>
          <a:endParaRPr lang="en-US"/>
        </a:p>
      </dgm:t>
    </dgm:pt>
    <dgm:pt modelId="{B6B49F91-C269-4F59-A4AA-37B97BE29B58}" type="sibTrans" cxnId="{9051F33E-18D8-40A8-8CB6-C579ADC03F7C}">
      <dgm:prSet/>
      <dgm:spPr/>
      <dgm:t>
        <a:bodyPr/>
        <a:lstStyle/>
        <a:p>
          <a:endParaRPr lang="en-US"/>
        </a:p>
      </dgm:t>
    </dgm:pt>
    <dgm:pt modelId="{24770AC5-4B67-4ADF-8227-BD3F2CD1536A}">
      <dgm:prSet phldrT="[Text]"/>
      <dgm:spPr/>
      <dgm:t>
        <a:bodyPr/>
        <a:lstStyle/>
        <a:p>
          <a:r>
            <a:rPr lang="en-US" dirty="0"/>
            <a:t>A classifier defined by a hyperplane</a:t>
          </a:r>
        </a:p>
      </dgm:t>
    </dgm:pt>
    <dgm:pt modelId="{CDB01F67-DD76-460F-85BB-47CA668263F4}" type="parTrans" cxnId="{60D64853-D2E8-4258-BDF2-8155D674412F}">
      <dgm:prSet/>
      <dgm:spPr/>
      <dgm:t>
        <a:bodyPr/>
        <a:lstStyle/>
        <a:p>
          <a:endParaRPr lang="en-US"/>
        </a:p>
      </dgm:t>
    </dgm:pt>
    <dgm:pt modelId="{80548A84-3953-44B7-B62A-54ACDC3A26C4}" type="sibTrans" cxnId="{60D64853-D2E8-4258-BDF2-8155D674412F}">
      <dgm:prSet/>
      <dgm:spPr/>
      <dgm:t>
        <a:bodyPr/>
        <a:lstStyle/>
        <a:p>
          <a:endParaRPr lang="en-US"/>
        </a:p>
      </dgm:t>
    </dgm:pt>
    <dgm:pt modelId="{09C7F04D-2E52-424B-9694-588E4EB7AAFA}">
      <dgm:prSet phldrT="[Text]"/>
      <dgm:spPr/>
      <dgm:t>
        <a:bodyPr/>
        <a:lstStyle/>
        <a:p>
          <a:r>
            <a:rPr lang="en-US" dirty="0"/>
            <a:t>A large-margin linear classifier</a:t>
          </a:r>
        </a:p>
      </dgm:t>
    </dgm:pt>
    <dgm:pt modelId="{B2F9F6F3-2E49-477F-8A03-9EC8A25C27CE}" type="parTrans" cxnId="{EEDA3A1D-745B-423F-92B1-EEAF3375D87A}">
      <dgm:prSet/>
      <dgm:spPr/>
      <dgm:t>
        <a:bodyPr/>
        <a:lstStyle/>
        <a:p>
          <a:endParaRPr lang="en-US"/>
        </a:p>
      </dgm:t>
    </dgm:pt>
    <dgm:pt modelId="{8C28EEB1-0860-450D-A221-C6A644DC3379}" type="sibTrans" cxnId="{EEDA3A1D-745B-423F-92B1-EEAF3375D87A}">
      <dgm:prSet/>
      <dgm:spPr/>
      <dgm:t>
        <a:bodyPr/>
        <a:lstStyle/>
        <a:p>
          <a:endParaRPr lang="en-US"/>
        </a:p>
      </dgm:t>
    </dgm:pt>
    <dgm:pt modelId="{06F25795-085D-4184-AC0C-F7086CCE0A3B}" type="pres">
      <dgm:prSet presAssocID="{1D958DCB-C4DF-4370-8D8F-7C34E3D79EC6}" presName="diagram" presStyleCnt="0">
        <dgm:presLayoutVars>
          <dgm:dir/>
          <dgm:resizeHandles val="exact"/>
        </dgm:presLayoutVars>
      </dgm:prSet>
      <dgm:spPr/>
    </dgm:pt>
    <dgm:pt modelId="{24FCEC2D-D174-4EC5-8A80-9C7129B69232}" type="pres">
      <dgm:prSet presAssocID="{B473336E-9F75-4DED-BB97-5A1E3647EE7B}" presName="node" presStyleLbl="node1" presStyleIdx="0" presStyleCnt="4">
        <dgm:presLayoutVars>
          <dgm:bulletEnabled val="1"/>
        </dgm:presLayoutVars>
      </dgm:prSet>
      <dgm:spPr/>
    </dgm:pt>
    <dgm:pt modelId="{3488D49C-058C-48DF-8C7A-6A3D716722EA}" type="pres">
      <dgm:prSet presAssocID="{F34E43F6-185C-46C5-91D8-47655ED45715}" presName="sibTrans" presStyleCnt="0"/>
      <dgm:spPr/>
    </dgm:pt>
    <dgm:pt modelId="{DEA763E3-A3CC-4977-BA4D-668836C21B52}" type="pres">
      <dgm:prSet presAssocID="{51F9C12D-568B-4F24-BDFE-FD5915E92E95}" presName="node" presStyleLbl="node1" presStyleIdx="1" presStyleCnt="4">
        <dgm:presLayoutVars>
          <dgm:bulletEnabled val="1"/>
        </dgm:presLayoutVars>
      </dgm:prSet>
      <dgm:spPr/>
    </dgm:pt>
    <dgm:pt modelId="{432021A1-B2F0-408C-BA08-BD1C1E5270C6}" type="pres">
      <dgm:prSet presAssocID="{B6B49F91-C269-4F59-A4AA-37B97BE29B58}" presName="sibTrans" presStyleCnt="0"/>
      <dgm:spPr/>
    </dgm:pt>
    <dgm:pt modelId="{759B1B05-B9F2-4CE4-A69F-5DA8A9A3DEC3}" type="pres">
      <dgm:prSet presAssocID="{24770AC5-4B67-4ADF-8227-BD3F2CD1536A}" presName="node" presStyleLbl="node1" presStyleIdx="2" presStyleCnt="4">
        <dgm:presLayoutVars>
          <dgm:bulletEnabled val="1"/>
        </dgm:presLayoutVars>
      </dgm:prSet>
      <dgm:spPr/>
    </dgm:pt>
    <dgm:pt modelId="{63BE620C-3FE0-41A1-B27C-3C281969C158}" type="pres">
      <dgm:prSet presAssocID="{80548A84-3953-44B7-B62A-54ACDC3A26C4}" presName="sibTrans" presStyleCnt="0"/>
      <dgm:spPr/>
    </dgm:pt>
    <dgm:pt modelId="{7E9C1D22-C6B2-4732-8E3F-AAC4727845CB}" type="pres">
      <dgm:prSet presAssocID="{09C7F04D-2E52-424B-9694-588E4EB7AAFA}" presName="node" presStyleLbl="node1" presStyleIdx="3" presStyleCnt="4">
        <dgm:presLayoutVars>
          <dgm:bulletEnabled val="1"/>
        </dgm:presLayoutVars>
      </dgm:prSet>
      <dgm:spPr/>
    </dgm:pt>
  </dgm:ptLst>
  <dgm:cxnLst>
    <dgm:cxn modelId="{559FD010-D190-4000-8967-C91B8B380242}" type="presOf" srcId="{09C7F04D-2E52-424B-9694-588E4EB7AAFA}" destId="{7E9C1D22-C6B2-4732-8E3F-AAC4727845CB}" srcOrd="0" destOrd="0" presId="urn:microsoft.com/office/officeart/2005/8/layout/default"/>
    <dgm:cxn modelId="{943DA717-09EE-408C-AFD6-507214518FE4}" type="presOf" srcId="{1D958DCB-C4DF-4370-8D8F-7C34E3D79EC6}" destId="{06F25795-085D-4184-AC0C-F7086CCE0A3B}" srcOrd="0" destOrd="0" presId="urn:microsoft.com/office/officeart/2005/8/layout/default"/>
    <dgm:cxn modelId="{EEDA3A1D-745B-423F-92B1-EEAF3375D87A}" srcId="{1D958DCB-C4DF-4370-8D8F-7C34E3D79EC6}" destId="{09C7F04D-2E52-424B-9694-588E4EB7AAFA}" srcOrd="3" destOrd="0" parTransId="{B2F9F6F3-2E49-477F-8A03-9EC8A25C27CE}" sibTransId="{8C28EEB1-0860-450D-A221-C6A644DC3379}"/>
    <dgm:cxn modelId="{9051F33E-18D8-40A8-8CB6-C579ADC03F7C}" srcId="{1D958DCB-C4DF-4370-8D8F-7C34E3D79EC6}" destId="{51F9C12D-568B-4F24-BDFE-FD5915E92E95}" srcOrd="1" destOrd="0" parTransId="{602010E8-1D10-42EA-B359-1A7E9370D560}" sibTransId="{B6B49F91-C269-4F59-A4AA-37B97BE29B58}"/>
    <dgm:cxn modelId="{3C9E036C-5EC4-4259-8BD2-40F45FE0E01F}" srcId="{1D958DCB-C4DF-4370-8D8F-7C34E3D79EC6}" destId="{B473336E-9F75-4DED-BB97-5A1E3647EE7B}" srcOrd="0" destOrd="0" parTransId="{F7294134-5E83-4B83-9A82-CD5B2A338FC5}" sibTransId="{F34E43F6-185C-46C5-91D8-47655ED45715}"/>
    <dgm:cxn modelId="{60D64853-D2E8-4258-BDF2-8155D674412F}" srcId="{1D958DCB-C4DF-4370-8D8F-7C34E3D79EC6}" destId="{24770AC5-4B67-4ADF-8227-BD3F2CD1536A}" srcOrd="2" destOrd="0" parTransId="{CDB01F67-DD76-460F-85BB-47CA668263F4}" sibTransId="{80548A84-3953-44B7-B62A-54ACDC3A26C4}"/>
    <dgm:cxn modelId="{A8572256-22A9-4D2A-A6A4-A6C81D74FEE3}" type="presOf" srcId="{24770AC5-4B67-4ADF-8227-BD3F2CD1536A}" destId="{759B1B05-B9F2-4CE4-A69F-5DA8A9A3DEC3}" srcOrd="0" destOrd="0" presId="urn:microsoft.com/office/officeart/2005/8/layout/default"/>
    <dgm:cxn modelId="{663A7890-1F10-43E6-A1F2-F011A67A2F84}" type="presOf" srcId="{51F9C12D-568B-4F24-BDFE-FD5915E92E95}" destId="{DEA763E3-A3CC-4977-BA4D-668836C21B52}" srcOrd="0" destOrd="0" presId="urn:microsoft.com/office/officeart/2005/8/layout/default"/>
    <dgm:cxn modelId="{312848A2-D346-42B6-A4B7-B17D259DB551}" type="presOf" srcId="{B473336E-9F75-4DED-BB97-5A1E3647EE7B}" destId="{24FCEC2D-D174-4EC5-8A80-9C7129B69232}" srcOrd="0" destOrd="0" presId="urn:microsoft.com/office/officeart/2005/8/layout/default"/>
    <dgm:cxn modelId="{EAC65817-C3D6-4B94-83D3-8386BDA57254}" type="presParOf" srcId="{06F25795-085D-4184-AC0C-F7086CCE0A3B}" destId="{24FCEC2D-D174-4EC5-8A80-9C7129B69232}" srcOrd="0" destOrd="0" presId="urn:microsoft.com/office/officeart/2005/8/layout/default"/>
    <dgm:cxn modelId="{D6810A11-FAFB-42A9-9B25-9CF998B43337}" type="presParOf" srcId="{06F25795-085D-4184-AC0C-F7086CCE0A3B}" destId="{3488D49C-058C-48DF-8C7A-6A3D716722EA}" srcOrd="1" destOrd="0" presId="urn:microsoft.com/office/officeart/2005/8/layout/default"/>
    <dgm:cxn modelId="{E85ECFF3-0121-444F-A866-874BEEE489F0}" type="presParOf" srcId="{06F25795-085D-4184-AC0C-F7086CCE0A3B}" destId="{DEA763E3-A3CC-4977-BA4D-668836C21B52}" srcOrd="2" destOrd="0" presId="urn:microsoft.com/office/officeart/2005/8/layout/default"/>
    <dgm:cxn modelId="{B30A139D-1546-4F2E-A3B7-EF32351AC41F}" type="presParOf" srcId="{06F25795-085D-4184-AC0C-F7086CCE0A3B}" destId="{432021A1-B2F0-408C-BA08-BD1C1E5270C6}" srcOrd="3" destOrd="0" presId="urn:microsoft.com/office/officeart/2005/8/layout/default"/>
    <dgm:cxn modelId="{D78C06C3-CE51-409D-854B-1087587B2844}" type="presParOf" srcId="{06F25795-085D-4184-AC0C-F7086CCE0A3B}" destId="{759B1B05-B9F2-4CE4-A69F-5DA8A9A3DEC3}" srcOrd="4" destOrd="0" presId="urn:microsoft.com/office/officeart/2005/8/layout/default"/>
    <dgm:cxn modelId="{E3860CD3-D6DF-4D71-A2B0-E57C64F6F571}" type="presParOf" srcId="{06F25795-085D-4184-AC0C-F7086CCE0A3B}" destId="{63BE620C-3FE0-41A1-B27C-3C281969C158}" srcOrd="5" destOrd="0" presId="urn:microsoft.com/office/officeart/2005/8/layout/default"/>
    <dgm:cxn modelId="{57DE32C7-0380-4540-98A8-C70B8557DADD}" type="presParOf" srcId="{06F25795-085D-4184-AC0C-F7086CCE0A3B}" destId="{7E9C1D22-C6B2-4732-8E3F-AAC4727845CB}"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dgm:t>
        <a:bodyPr/>
        <a:lstStyle/>
        <a:p>
          <a:r>
            <a:rPr lang="en-US" dirty="0"/>
            <a:t>One-dimensional, </a:t>
          </a:r>
          <a:r>
            <a:rPr lang="en-US" i="1" dirty="0"/>
            <a:t>p</a:t>
          </a:r>
          <a:r>
            <a:rPr lang="en-US" dirty="0"/>
            <a:t> = 1</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mc:AlternateContent xmlns:mc="http://schemas.openxmlformats.org/markup-compatibility/2006" xmlns:a14="http://schemas.microsoft.com/office/drawing/2010/main">
      <mc:Choice Requires="a14">
        <dgm:pt modelId="{E37EEC49-8A07-4287-B7E9-DD692BC41684}">
          <dgm:prSet phldrT="[Text]"/>
          <dgm:spPr/>
          <dgm:t>
            <a:bodyPr/>
            <a:lstStyle/>
            <a:p>
              <a:r>
                <a:rPr lang="en-US" dirty="0"/>
                <a:t>It is a point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𝑐</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t>
              </a:r>
            </a:p>
          </dgm:t>
        </dgm:pt>
      </mc:Choice>
      <mc:Fallback xmlns="">
        <dgm:pt modelId="{E37EEC49-8A07-4287-B7E9-DD692BC41684}">
          <dgm:prSet phldrT="[Text]"/>
          <dgm:spPr/>
          <dgm:t>
            <a:bodyPr/>
            <a:lstStyle/>
            <a:p>
              <a:r>
                <a:rPr lang="en-US" dirty="0"/>
                <a:t>It is a point </a:t>
              </a:r>
              <a:r>
                <a:rPr lang="en-US" b="0" i="0">
                  <a:latin typeface="Cambria Math" panose="02040503050406030204" pitchFamily="18" charset="0"/>
                </a:rPr>
                <a:t>𝑥_1=𝑐∕𝑤_1 </a:t>
              </a:r>
              <a:r>
                <a:rPr lang="en-US" dirty="0"/>
                <a:t> when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a:t>
              </a:r>
            </a:p>
          </dgm:t>
        </dgm:pt>
      </mc:Fallback>
    </mc:AlternateConten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dgm:t>
        <a:bodyPr/>
        <a:lstStyle/>
        <a:p>
          <a:r>
            <a:rPr lang="en-US" dirty="0"/>
            <a:t>Two-dimensional, </a:t>
          </a:r>
          <a:r>
            <a:rPr lang="en-US" i="1" dirty="0"/>
            <a:t>p</a:t>
          </a:r>
          <a:r>
            <a:rPr lang="en-US" dirty="0"/>
            <a:t> = 2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mc:AlternateContent xmlns:mc="http://schemas.openxmlformats.org/markup-compatibility/2006" xmlns:a14="http://schemas.microsoft.com/office/drawing/2010/main">
      <mc:Choice Requires="a14">
        <dgm:pt modelId="{8B3076FC-EF53-4FC4-8C37-4074E15C5423}">
          <dgm:prSet phldrT="[Text]"/>
          <dgm:spPr/>
          <dgm:t>
            <a:bodyPr/>
            <a:lstStyle/>
            <a:p>
              <a:r>
                <a:rPr lang="en-US" dirty="0"/>
                <a:t>It is a line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8B3076FC-EF53-4FC4-8C37-4074E15C5423}">
          <dgm:prSet phldrT="[Text]"/>
          <dgm:spPr/>
          <dgm:t>
            <a:bodyPr/>
            <a:lstStyle/>
            <a:p>
              <a:r>
                <a:rPr lang="en-US" dirty="0"/>
                <a:t>It is a line </a:t>
              </a:r>
              <a:r>
                <a:rPr lang="en-US" i="0">
                  <a:latin typeface="Cambria Math" panose="02040503050406030204" pitchFamily="18" charset="0"/>
                </a:rPr>
                <a:t>𝑤_1 𝑥_1+𝑤_2 𝑥_2=𝑐</a:t>
              </a:r>
              <a:r>
                <a:rPr lang="en-US" dirty="0"/>
                <a:t> when </a:t>
              </a:r>
              <a:r>
                <a:rPr lang="en-US" b="0"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a:t>
              </a:r>
              <a:r>
                <a:rPr lang="en-US" b="0"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endParaRPr lang="en-US" dirty="0"/>
            </a:p>
          </dgm:t>
        </dgm:pt>
      </mc:Fallback>
    </mc:AlternateConten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mc:AlternateContent xmlns:mc="http://schemas.openxmlformats.org/markup-compatibility/2006" xmlns:a14="http://schemas.microsoft.com/office/drawing/2010/main">
      <mc:Choice Requires="a14">
        <dgm:pt modelId="{5FA02DA4-A367-47A9-933D-922569422B8D}">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0 </m:t>
                  </m:r>
                </m:oMath>
              </a14:m>
              <a:r>
                <a:rPr lang="en-US" dirty="0"/>
                <a:t>(but not both), then this hyperplane reduces to a point</a:t>
              </a:r>
            </a:p>
          </dgm:t>
        </dgm:pt>
      </mc:Choice>
      <mc:Fallback xmlns="">
        <dgm:pt modelId="{5FA02DA4-A367-47A9-933D-922569422B8D}">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or </a:t>
              </a:r>
              <a:r>
                <a:rPr lang="en-US" i="0">
                  <a:latin typeface="Cambria Math" panose="02040503050406030204" pitchFamily="18" charset="0"/>
                </a:rPr>
                <a:t>𝑤_2</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 </a:t>
              </a:r>
              <a:r>
                <a:rPr lang="en-US" dirty="0"/>
                <a:t>(but not both), then this hyperplane reduces to a point</a:t>
              </a:r>
            </a:p>
          </dgm:t>
        </dgm:pt>
      </mc:Fallback>
    </mc:AlternateConten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dgm:t>
        <a:bodyPr/>
        <a:lstStyle/>
        <a:p>
          <a:r>
            <a:rPr lang="en-US" dirty="0"/>
            <a:t>Three-dimensional, </a:t>
          </a:r>
          <a:r>
            <a:rPr lang="en-US" i="1" dirty="0"/>
            <a:t>p</a:t>
          </a:r>
          <a:r>
            <a:rPr lang="en-US" dirty="0"/>
            <a:t> = 3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mc:AlternateContent xmlns:mc="http://schemas.openxmlformats.org/markup-compatibility/2006" xmlns:a14="http://schemas.microsoft.com/office/drawing/2010/main">
      <mc:Choice Requires="a14">
        <dgm:pt modelId="{C365ECED-213E-44F1-B402-D9A793F855F9}">
          <dgm:prSet phldrT="[Text]"/>
          <dgm:spPr/>
          <dgm:t>
            <a:bodyPr/>
            <a:lstStyle/>
            <a:p>
              <a:r>
                <a:rPr lang="en-US" dirty="0"/>
                <a:t>It is a 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3</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3</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when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≠0</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0</m:t>
                  </m:r>
                </m:oMath>
              </a14:m>
              <a:endParaRPr lang="en-US" dirty="0"/>
            </a:p>
          </dgm:t>
        </dgm:pt>
      </mc:Choice>
      <mc:Fallback xmlns="">
        <dgm:pt modelId="{C365ECED-213E-44F1-B402-D9A793F855F9}">
          <dgm:prSet phldrT="[Text]"/>
          <dgm:spPr/>
          <dgm:t>
            <a:bodyPr/>
            <a:lstStyle/>
            <a:p>
              <a:r>
                <a:rPr lang="en-US" dirty="0"/>
                <a:t>It is a plane </a:t>
              </a:r>
              <a:r>
                <a:rPr lang="en-US" i="0">
                  <a:latin typeface="Cambria Math" panose="02040503050406030204" pitchFamily="18" charset="0"/>
                </a:rPr>
                <a:t>𝑤_1 𝑥_1+𝑤_2 𝑥_2+𝑤_</a:t>
              </a:r>
              <a:r>
                <a:rPr lang="en-US" b="0" i="0">
                  <a:latin typeface="Cambria Math" panose="02040503050406030204" pitchFamily="18" charset="0"/>
                </a:rPr>
                <a:t>3 </a:t>
              </a:r>
              <a:r>
                <a:rPr lang="en-US" i="0">
                  <a:latin typeface="Cambria Math" panose="02040503050406030204" pitchFamily="18" charset="0"/>
                </a:rPr>
                <a:t>𝑥_</a:t>
              </a:r>
              <a:r>
                <a:rPr lang="en-US" b="0" i="0">
                  <a:latin typeface="Cambria Math" panose="02040503050406030204" pitchFamily="18" charset="0"/>
                </a:rPr>
                <a:t>3</a:t>
              </a:r>
              <a:r>
                <a:rPr lang="en-US" i="0">
                  <a:latin typeface="Cambria Math" panose="02040503050406030204" pitchFamily="18" charset="0"/>
                </a:rPr>
                <a:t>=𝑐</a:t>
              </a:r>
              <a:r>
                <a:rPr lang="en-US" dirty="0"/>
                <a:t> when </a:t>
              </a:r>
              <a:r>
                <a:rPr lang="en-US" i="0">
                  <a:latin typeface="Cambria Math" panose="02040503050406030204" pitchFamily="18" charset="0"/>
                </a:rPr>
                <a:t>𝑤_1</a:t>
              </a:r>
              <a:r>
                <a:rPr lang="en-US" i="0">
                  <a:latin typeface="Cambria Math" panose="02040503050406030204" pitchFamily="18" charset="0"/>
                  <a:ea typeface="Cambria Math" panose="02040503050406030204" pitchFamily="18" charset="0"/>
                </a:rPr>
                <a:t>≠0</a:t>
              </a:r>
              <a:r>
                <a:rPr lang="en-US" dirty="0"/>
                <a:t>, </a:t>
              </a:r>
              <a:r>
                <a:rPr lang="en-US" i="0">
                  <a:latin typeface="Cambria Math" panose="02040503050406030204" pitchFamily="18" charset="0"/>
                </a:rPr>
                <a:t>𝑤_</a:t>
              </a:r>
              <a:r>
                <a:rPr lang="en-US" b="0" i="0">
                  <a:latin typeface="Cambria Math" panose="02040503050406030204" pitchFamily="18" charset="0"/>
                </a:rPr>
                <a:t>2</a:t>
              </a:r>
              <a:r>
                <a:rPr lang="en-US" i="0">
                  <a:latin typeface="Cambria Math" panose="02040503050406030204" pitchFamily="18" charset="0"/>
                  <a:ea typeface="Cambria Math" panose="02040503050406030204" pitchFamily="18" charset="0"/>
                </a:rPr>
                <a:t>≠0</a:t>
              </a:r>
              <a:r>
                <a:rPr lang="en-US" dirty="0"/>
                <a:t>, and </a:t>
              </a:r>
              <a:r>
                <a:rPr lang="en-US" i="0">
                  <a:latin typeface="Cambria Math" panose="02040503050406030204" pitchFamily="18" charset="0"/>
                </a:rPr>
                <a:t>𝑤_2</a:t>
              </a:r>
              <a:r>
                <a:rPr lang="en-US" i="0">
                  <a:latin typeface="Cambria Math" panose="02040503050406030204" pitchFamily="18" charset="0"/>
                  <a:ea typeface="Cambria Math" panose="02040503050406030204" pitchFamily="18" charset="0"/>
                </a:rPr>
                <a:t>≠0</a:t>
              </a:r>
              <a:endParaRPr lang="en-US" dirty="0"/>
            </a:p>
          </dgm:t>
        </dgm:pt>
      </mc:Fallback>
    </mc:AlternateConten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mc:AlternateContent xmlns:mc="http://schemas.openxmlformats.org/markup-compatibility/2006" xmlns:a14="http://schemas.microsoft.com/office/drawing/2010/main">
      <mc:Choice Requires="a14">
        <dgm:pt modelId="{F811C7EA-BD2D-4406-B632-67F43B1C69CE}">
          <dgm:prSet phldrT="[Text]"/>
          <dgm:spPr/>
          <dgm:t>
            <a:bodyPr/>
            <a:lstStyle/>
            <a:p>
              <a:r>
                <a:rPr lang="en-US" dirty="0"/>
                <a:t>Reduce to a hyperplane in a lower dimension if some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endParaRPr lang="en-US" dirty="0"/>
            </a:p>
          </dgm:t>
        </dgm:pt>
      </mc:Choice>
      <mc:Fallback xmlns="">
        <dgm:pt modelId="{F811C7EA-BD2D-4406-B632-67F43B1C69CE}">
          <dgm:prSet phldrT="[Text]"/>
          <dgm:spPr/>
          <dgm:t>
            <a:bodyPr/>
            <a:lstStyle/>
            <a:p>
              <a:r>
                <a:rPr lang="en-US" dirty="0"/>
                <a:t>Reduce to a hyperplane in a lower dimension if some </a:t>
              </a:r>
              <a:r>
                <a:rPr lang="en-US" i="0">
                  <a:latin typeface="Cambria Math" panose="02040503050406030204" pitchFamily="18" charset="0"/>
                </a:rPr>
                <a:t>𝑤_</a:t>
              </a:r>
              <a:r>
                <a:rPr lang="en-US" b="0" i="0">
                  <a:latin typeface="Cambria Math" panose="02040503050406030204" pitchFamily="18" charset="0"/>
                </a:rPr>
                <a:t>𝑖</a:t>
              </a:r>
              <a:r>
                <a:rPr lang="en-US" b="0" i="0">
                  <a:latin typeface="Cambria Math" panose="02040503050406030204" pitchFamily="18" charset="0"/>
                  <a:ea typeface="Cambria Math" panose="02040503050406030204" pitchFamily="18" charset="0"/>
                </a:rPr>
                <a:t>=</a:t>
              </a:r>
              <a:r>
                <a:rPr lang="en-US" i="0">
                  <a:latin typeface="Cambria Math" panose="02040503050406030204" pitchFamily="18" charset="0"/>
                  <a:ea typeface="Cambria Math" panose="02040503050406030204" pitchFamily="18" charset="0"/>
                </a:rPr>
                <a:t>0</a:t>
              </a:r>
              <a:endParaRPr lang="en-US" dirty="0"/>
            </a:p>
          </dgm:t>
        </dgm:pt>
      </mc:Fallback>
    </mc:AlternateConten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mc:AlternateContent xmlns:mc="http://schemas.openxmlformats.org/markup-compatibility/2006" xmlns:a14="http://schemas.microsoft.com/office/drawing/2010/main">
      <mc:Choice Requires="a14">
        <dgm:pt modelId="{3E743271-FB1A-414E-A7A1-925F51F64891}">
          <dgm:prSet phldrT="[Text]"/>
          <dgm:spPr/>
          <dgm:t>
            <a:bodyPr/>
            <a:lstStyle/>
            <a:p>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0</m:t>
                  </m:r>
                </m:oMath>
              </a14:m>
              <a:r>
                <a:rPr lang="en-US" dirty="0"/>
                <a:t>, then the hyperplane is undefined</a:t>
              </a:r>
            </a:p>
          </dgm:t>
        </dgm:pt>
      </mc:Choice>
      <mc:Fallback xmlns="">
        <dgm:pt modelId="{3E743271-FB1A-414E-A7A1-925F51F64891}">
          <dgm:prSet phldrT="[Text]"/>
          <dgm:spPr/>
          <dgm:t>
            <a:bodyPr/>
            <a:lstStyle/>
            <a:p>
              <a:r>
                <a:rPr lang="en-US" dirty="0"/>
                <a:t>If </a:t>
              </a:r>
              <a:r>
                <a:rPr lang="en-US" i="0">
                  <a:latin typeface="Cambria Math" panose="02040503050406030204" pitchFamily="18" charset="0"/>
                </a:rPr>
                <a:t>𝑤_1</a:t>
              </a:r>
              <a:r>
                <a:rPr lang="en-US" b="0" i="0">
                  <a:latin typeface="Cambria Math" panose="02040503050406030204" pitchFamily="18" charset="0"/>
                </a:rPr>
                <a:t>=</a:t>
              </a:r>
              <a:r>
                <a:rPr lang="en-US" i="0">
                  <a:latin typeface="Cambria Math" panose="02040503050406030204" pitchFamily="18" charset="0"/>
                  <a:ea typeface="Cambria Math" panose="02040503050406030204" pitchFamily="18" charset="0"/>
                </a:rPr>
                <a:t>0</a:t>
              </a:r>
              <a:r>
                <a:rPr lang="en-US" dirty="0"/>
                <a:t>, then the hyperplane is undefined</a:t>
              </a:r>
            </a:p>
          </dgm:t>
        </dgm:pt>
      </mc:Fallback>
    </mc:AlternateConten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1"/>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2"/>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3"/>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90EDB1-0C46-4D9A-B207-2CFA65F3EA3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59EF56-3858-4711-9233-72776FD0D7E6}">
      <dgm:prSet phldrT="[Text]"/>
      <dgm:spPr>
        <a:blipFill>
          <a:blip xmlns:r="http://schemas.openxmlformats.org/officeDocument/2006/relationships" r:embed="rId1"/>
          <a:stretch>
            <a:fillRect t="-2667" b="-20444"/>
          </a:stretch>
        </a:blipFill>
      </dgm:spPr>
      <dgm:t>
        <a:bodyPr/>
        <a:lstStyle/>
        <a:p>
          <a:r>
            <a:rPr lang="en-US">
              <a:noFill/>
            </a:rPr>
            <a:t> </a:t>
          </a:r>
        </a:p>
      </dgm:t>
    </dgm:pt>
    <dgm:pt modelId="{8A689B43-564A-4534-8E68-FA5C05E42EFE}" type="parTrans" cxnId="{66CB6752-21CA-414E-B8DA-5B8299052DF6}">
      <dgm:prSet/>
      <dgm:spPr/>
      <dgm:t>
        <a:bodyPr/>
        <a:lstStyle/>
        <a:p>
          <a:endParaRPr lang="en-US"/>
        </a:p>
      </dgm:t>
    </dgm:pt>
    <dgm:pt modelId="{59D45826-6064-4474-B620-8A5D6FBAFA05}" type="sibTrans" cxnId="{66CB6752-21CA-414E-B8DA-5B8299052DF6}">
      <dgm:prSet/>
      <dgm:spPr/>
      <dgm:t>
        <a:bodyPr/>
        <a:lstStyle/>
        <a:p>
          <a:endParaRPr lang="en-US"/>
        </a:p>
      </dgm:t>
    </dgm:pt>
    <dgm:pt modelId="{E37EEC49-8A07-4287-B7E9-DD692BC41684}">
      <dgm:prSet phldrT="[Text]"/>
      <dgm:spPr/>
      <dgm:t>
        <a:bodyPr/>
        <a:lstStyle/>
        <a:p>
          <a:r>
            <a:rPr lang="en-US">
              <a:noFill/>
            </a:rPr>
            <a:t> </a:t>
          </a:r>
        </a:p>
      </dgm:t>
    </dgm:pt>
    <dgm:pt modelId="{868B87C4-7B19-437A-B091-0E33D91CD195}" type="parTrans" cxnId="{E8AACC4E-EFEE-4CCD-B336-2C13C68D6E17}">
      <dgm:prSet/>
      <dgm:spPr/>
      <dgm:t>
        <a:bodyPr/>
        <a:lstStyle/>
        <a:p>
          <a:endParaRPr lang="en-US"/>
        </a:p>
      </dgm:t>
    </dgm:pt>
    <dgm:pt modelId="{B8040476-3898-470F-8913-D47C05BA0B7C}" type="sibTrans" cxnId="{E8AACC4E-EFEE-4CCD-B336-2C13C68D6E17}">
      <dgm:prSet/>
      <dgm:spPr/>
      <dgm:t>
        <a:bodyPr/>
        <a:lstStyle/>
        <a:p>
          <a:endParaRPr lang="en-US"/>
        </a:p>
      </dgm:t>
    </dgm:pt>
    <dgm:pt modelId="{F0BF90AC-6A77-4FE8-BB73-3555098C3C2B}">
      <dgm:prSet phldrT="[Text]"/>
      <dgm:spPr>
        <a:blipFill>
          <a:blip xmlns:r="http://schemas.openxmlformats.org/officeDocument/2006/relationships" r:embed="rId2"/>
          <a:stretch>
            <a:fillRect t="-2212"/>
          </a:stretch>
        </a:blipFill>
      </dgm:spPr>
      <dgm:t>
        <a:bodyPr/>
        <a:lstStyle/>
        <a:p>
          <a:r>
            <a:rPr lang="en-US">
              <a:noFill/>
            </a:rPr>
            <a:t> </a:t>
          </a:r>
        </a:p>
      </dgm:t>
    </dgm:pt>
    <dgm:pt modelId="{4C5331C0-A0D7-4828-A0DC-97BD1E41E9FB}" type="parTrans" cxnId="{8DE0EE3E-497E-48DA-9AE4-D6264D1BFA75}">
      <dgm:prSet/>
      <dgm:spPr/>
      <dgm:t>
        <a:bodyPr/>
        <a:lstStyle/>
        <a:p>
          <a:endParaRPr lang="en-US"/>
        </a:p>
      </dgm:t>
    </dgm:pt>
    <dgm:pt modelId="{8E9B6768-CD4D-4670-B3D0-5CA7D02006EC}" type="sibTrans" cxnId="{8DE0EE3E-497E-48DA-9AE4-D6264D1BFA75}">
      <dgm:prSet/>
      <dgm:spPr/>
      <dgm:t>
        <a:bodyPr/>
        <a:lstStyle/>
        <a:p>
          <a:endParaRPr lang="en-US"/>
        </a:p>
      </dgm:t>
    </dgm:pt>
    <dgm:pt modelId="{8B3076FC-EF53-4FC4-8C37-4074E15C5423}">
      <dgm:prSet phldrT="[Text]"/>
      <dgm:spPr/>
      <dgm:t>
        <a:bodyPr/>
        <a:lstStyle/>
        <a:p>
          <a:r>
            <a:rPr lang="en-US">
              <a:noFill/>
            </a:rPr>
            <a:t> </a:t>
          </a:r>
        </a:p>
      </dgm:t>
    </dgm:pt>
    <dgm:pt modelId="{FED3FBB0-9E92-4730-92BA-DAB503BEBD98}" type="parTrans" cxnId="{5F766745-ADBB-48CD-A290-7E5A315DD1ED}">
      <dgm:prSet/>
      <dgm:spPr/>
      <dgm:t>
        <a:bodyPr/>
        <a:lstStyle/>
        <a:p>
          <a:endParaRPr lang="en-US"/>
        </a:p>
      </dgm:t>
    </dgm:pt>
    <dgm:pt modelId="{23C6A5BF-3D16-41FF-B223-B639878C9BF2}" type="sibTrans" cxnId="{5F766745-ADBB-48CD-A290-7E5A315DD1ED}">
      <dgm:prSet/>
      <dgm:spPr/>
      <dgm:t>
        <a:bodyPr/>
        <a:lstStyle/>
        <a:p>
          <a:endParaRPr lang="en-US"/>
        </a:p>
      </dgm:t>
    </dgm:pt>
    <dgm:pt modelId="{5FA02DA4-A367-47A9-933D-922569422B8D}">
      <dgm:prSet phldrT="[Text]"/>
      <dgm:spPr/>
      <dgm:t>
        <a:bodyPr/>
        <a:lstStyle/>
        <a:p>
          <a:r>
            <a:rPr lang="en-US">
              <a:noFill/>
            </a:rPr>
            <a:t> </a:t>
          </a:r>
        </a:p>
      </dgm:t>
    </dgm:pt>
    <dgm:pt modelId="{D1CC4AE8-DD0A-4F0E-999D-DFFACEBC634C}" type="parTrans" cxnId="{BE517CC4-9597-46C6-9109-FDC9D24B5714}">
      <dgm:prSet/>
      <dgm:spPr/>
      <dgm:t>
        <a:bodyPr/>
        <a:lstStyle/>
        <a:p>
          <a:endParaRPr lang="en-US"/>
        </a:p>
      </dgm:t>
    </dgm:pt>
    <dgm:pt modelId="{B1E395AF-ED98-4ACA-B151-08B08601F60F}" type="sibTrans" cxnId="{BE517CC4-9597-46C6-9109-FDC9D24B5714}">
      <dgm:prSet/>
      <dgm:spPr/>
      <dgm:t>
        <a:bodyPr/>
        <a:lstStyle/>
        <a:p>
          <a:endParaRPr lang="en-US"/>
        </a:p>
      </dgm:t>
    </dgm:pt>
    <dgm:pt modelId="{83B65AC3-05DB-48B8-B73A-37827B893FD0}">
      <dgm:prSet phldrT="[Text]"/>
      <dgm:spPr>
        <a:blipFill>
          <a:blip xmlns:r="http://schemas.openxmlformats.org/officeDocument/2006/relationships" r:embed="rId3"/>
          <a:stretch>
            <a:fillRect t="-2667"/>
          </a:stretch>
        </a:blipFill>
      </dgm:spPr>
      <dgm:t>
        <a:bodyPr/>
        <a:lstStyle/>
        <a:p>
          <a:r>
            <a:rPr lang="en-US">
              <a:noFill/>
            </a:rPr>
            <a:t> </a:t>
          </a:r>
        </a:p>
      </dgm:t>
    </dgm:pt>
    <dgm:pt modelId="{45211F8B-BDC4-4EF7-B086-E224D1BF6DB6}" type="parTrans" cxnId="{92E42BBB-6FF8-4A18-BB9A-97979D3DB2E7}">
      <dgm:prSet/>
      <dgm:spPr/>
      <dgm:t>
        <a:bodyPr/>
        <a:lstStyle/>
        <a:p>
          <a:endParaRPr lang="en-US"/>
        </a:p>
      </dgm:t>
    </dgm:pt>
    <dgm:pt modelId="{B1D9461F-92C2-40E1-823D-19DB8344660C}" type="sibTrans" cxnId="{92E42BBB-6FF8-4A18-BB9A-97979D3DB2E7}">
      <dgm:prSet/>
      <dgm:spPr/>
      <dgm:t>
        <a:bodyPr/>
        <a:lstStyle/>
        <a:p>
          <a:endParaRPr lang="en-US"/>
        </a:p>
      </dgm:t>
    </dgm:pt>
    <dgm:pt modelId="{C365ECED-213E-44F1-B402-D9A793F855F9}">
      <dgm:prSet phldrT="[Text]"/>
      <dgm:spPr/>
      <dgm:t>
        <a:bodyPr/>
        <a:lstStyle/>
        <a:p>
          <a:r>
            <a:rPr lang="en-US">
              <a:noFill/>
            </a:rPr>
            <a:t> </a:t>
          </a:r>
        </a:p>
      </dgm:t>
    </dgm:pt>
    <dgm:pt modelId="{3F9EBBFD-44BF-406E-BBA4-C43616B090E9}" type="parTrans" cxnId="{D47DB2CA-DE5A-4364-97D0-D69F6D27619C}">
      <dgm:prSet/>
      <dgm:spPr/>
      <dgm:t>
        <a:bodyPr/>
        <a:lstStyle/>
        <a:p>
          <a:endParaRPr lang="en-US"/>
        </a:p>
      </dgm:t>
    </dgm:pt>
    <dgm:pt modelId="{2F3B5B28-F601-444F-A99B-55B804A89E7D}" type="sibTrans" cxnId="{D47DB2CA-DE5A-4364-97D0-D69F6D27619C}">
      <dgm:prSet/>
      <dgm:spPr/>
      <dgm:t>
        <a:bodyPr/>
        <a:lstStyle/>
        <a:p>
          <a:endParaRPr lang="en-US"/>
        </a:p>
      </dgm:t>
    </dgm:pt>
    <dgm:pt modelId="{F811C7EA-BD2D-4406-B632-67F43B1C69CE}">
      <dgm:prSet phldrT="[Text]"/>
      <dgm:spPr/>
      <dgm:t>
        <a:bodyPr/>
        <a:lstStyle/>
        <a:p>
          <a:r>
            <a:rPr lang="en-US">
              <a:noFill/>
            </a:rPr>
            <a:t> </a:t>
          </a:r>
        </a:p>
      </dgm:t>
    </dgm:pt>
    <dgm:pt modelId="{8614AA89-3024-4B03-8741-29F32FC5AA78}" type="parTrans" cxnId="{48450579-F3A4-41E6-B805-0B7B5896B72C}">
      <dgm:prSet/>
      <dgm:spPr/>
      <dgm:t>
        <a:bodyPr/>
        <a:lstStyle/>
        <a:p>
          <a:endParaRPr lang="en-US"/>
        </a:p>
      </dgm:t>
    </dgm:pt>
    <dgm:pt modelId="{9260B84A-8892-439B-B4AB-A8C1BA41A956}" type="sibTrans" cxnId="{48450579-F3A4-41E6-B805-0B7B5896B72C}">
      <dgm:prSet/>
      <dgm:spPr/>
      <dgm:t>
        <a:bodyPr/>
        <a:lstStyle/>
        <a:p>
          <a:endParaRPr lang="en-US"/>
        </a:p>
      </dgm:t>
    </dgm:pt>
    <dgm:pt modelId="{3E743271-FB1A-414E-A7A1-925F51F64891}">
      <dgm:prSet phldrT="[Text]"/>
      <dgm:spPr/>
      <dgm:t>
        <a:bodyPr/>
        <a:lstStyle/>
        <a:p>
          <a:r>
            <a:rPr lang="en-US">
              <a:noFill/>
            </a:rPr>
            <a:t> </a:t>
          </a:r>
        </a:p>
      </dgm:t>
    </dgm:pt>
    <dgm:pt modelId="{C48319EB-FE99-4049-A1C0-C42C3B599BEA}" type="parTrans" cxnId="{457147FB-76FD-4608-9A61-B442ECE718CB}">
      <dgm:prSet/>
      <dgm:spPr/>
      <dgm:t>
        <a:bodyPr/>
        <a:lstStyle/>
        <a:p>
          <a:endParaRPr lang="en-US"/>
        </a:p>
      </dgm:t>
    </dgm:pt>
    <dgm:pt modelId="{EB32592B-5928-471C-A1E5-1EA37E0055E0}" type="sibTrans" cxnId="{457147FB-76FD-4608-9A61-B442ECE718CB}">
      <dgm:prSet/>
      <dgm:spPr/>
      <dgm:t>
        <a:bodyPr/>
        <a:lstStyle/>
        <a:p>
          <a:endParaRPr lang="en-US"/>
        </a:p>
      </dgm:t>
    </dgm:pt>
    <dgm:pt modelId="{B3D7F653-1091-45F6-972E-8A149A1A7833}" type="pres">
      <dgm:prSet presAssocID="{7190EDB1-0C46-4D9A-B207-2CFA65F3EA3C}" presName="linear" presStyleCnt="0">
        <dgm:presLayoutVars>
          <dgm:dir/>
          <dgm:resizeHandles val="exact"/>
        </dgm:presLayoutVars>
      </dgm:prSet>
      <dgm:spPr/>
    </dgm:pt>
    <dgm:pt modelId="{8A8A9C50-A045-46AE-8A61-11ECC6B88B0B}" type="pres">
      <dgm:prSet presAssocID="{4959EF56-3858-4711-9233-72776FD0D7E6}" presName="comp" presStyleCnt="0"/>
      <dgm:spPr/>
    </dgm:pt>
    <dgm:pt modelId="{8238D146-E33E-42B7-872C-0AE6A8953AB4}" type="pres">
      <dgm:prSet presAssocID="{4959EF56-3858-4711-9233-72776FD0D7E6}" presName="box" presStyleLbl="node1" presStyleIdx="0" presStyleCnt="3"/>
      <dgm:spPr/>
    </dgm:pt>
    <dgm:pt modelId="{3693FFB1-63D7-4EAF-9A78-DADFFF753FBA}" type="pres">
      <dgm:prSet presAssocID="{4959EF56-3858-4711-9233-72776FD0D7E6}" presName="img" presStyleLbl="fgImgPlace1" presStyleIdx="0" presStyleCnt="3" custLinFactNeighborX="-538" custLinFactNeighborY="3844"/>
      <dgm:spPr>
        <a:blipFill rotWithShape="1">
          <a:blip xmlns:r="http://schemas.openxmlformats.org/officeDocument/2006/relationships" r:embed="rId4"/>
          <a:srcRect/>
          <a:stretch>
            <a:fillRect l="-49000" r="-49000"/>
          </a:stretch>
        </a:blipFill>
      </dgm:spPr>
    </dgm:pt>
    <dgm:pt modelId="{4A0C07F6-74AE-4A3E-9594-EC5C053CCE3F}" type="pres">
      <dgm:prSet presAssocID="{4959EF56-3858-4711-9233-72776FD0D7E6}" presName="text" presStyleLbl="node1" presStyleIdx="0" presStyleCnt="3">
        <dgm:presLayoutVars>
          <dgm:bulletEnabled val="1"/>
        </dgm:presLayoutVars>
      </dgm:prSet>
      <dgm:spPr/>
    </dgm:pt>
    <dgm:pt modelId="{9083BF94-BE7D-4029-BAB5-BDF2822FDC3F}" type="pres">
      <dgm:prSet presAssocID="{59D45826-6064-4474-B620-8A5D6FBAFA05}" presName="spacer" presStyleCnt="0"/>
      <dgm:spPr/>
    </dgm:pt>
    <dgm:pt modelId="{D51CA647-4523-400A-A46A-D4854E47D490}" type="pres">
      <dgm:prSet presAssocID="{F0BF90AC-6A77-4FE8-BB73-3555098C3C2B}" presName="comp" presStyleCnt="0"/>
      <dgm:spPr/>
    </dgm:pt>
    <dgm:pt modelId="{69A2964F-A07C-40E4-A8B9-112ADF0AD016}" type="pres">
      <dgm:prSet presAssocID="{F0BF90AC-6A77-4FE8-BB73-3555098C3C2B}" presName="box" presStyleLbl="node1" presStyleIdx="1" presStyleCnt="3"/>
      <dgm:spPr/>
    </dgm:pt>
    <dgm:pt modelId="{3D6A243C-2114-4F63-BD06-104C51F09E21}" type="pres">
      <dgm:prSet presAssocID="{F0BF90AC-6A77-4FE8-BB73-3555098C3C2B}" presName="img" presStyleLbl="fgImgPlace1" presStyleIdx="1" presStyleCnt="3"/>
      <dgm:spPr>
        <a:blipFill rotWithShape="1">
          <a:blip xmlns:r="http://schemas.openxmlformats.org/officeDocument/2006/relationships" r:embed="rId5"/>
          <a:srcRect/>
          <a:stretch>
            <a:fillRect t="-51000" b="-51000"/>
          </a:stretch>
        </a:blipFill>
      </dgm:spPr>
    </dgm:pt>
    <dgm:pt modelId="{4C4DC689-C556-4D25-A855-E4AE268CB422}" type="pres">
      <dgm:prSet presAssocID="{F0BF90AC-6A77-4FE8-BB73-3555098C3C2B}" presName="text" presStyleLbl="node1" presStyleIdx="1" presStyleCnt="3">
        <dgm:presLayoutVars>
          <dgm:bulletEnabled val="1"/>
        </dgm:presLayoutVars>
      </dgm:prSet>
      <dgm:spPr/>
    </dgm:pt>
    <dgm:pt modelId="{4348848E-AC7A-4243-98D2-C4807708F985}" type="pres">
      <dgm:prSet presAssocID="{8E9B6768-CD4D-4670-B3D0-5CA7D02006EC}" presName="spacer" presStyleCnt="0"/>
      <dgm:spPr/>
    </dgm:pt>
    <dgm:pt modelId="{1A6A8B19-936A-45E7-8C33-1144C70CDDE4}" type="pres">
      <dgm:prSet presAssocID="{83B65AC3-05DB-48B8-B73A-37827B893FD0}" presName="comp" presStyleCnt="0"/>
      <dgm:spPr/>
    </dgm:pt>
    <dgm:pt modelId="{181F3586-9748-4136-A62F-29A0BF43ECB9}" type="pres">
      <dgm:prSet presAssocID="{83B65AC3-05DB-48B8-B73A-37827B893FD0}" presName="box" presStyleLbl="node1" presStyleIdx="2" presStyleCnt="3"/>
      <dgm:spPr/>
    </dgm:pt>
    <dgm:pt modelId="{1D50EDC7-D850-4FEA-9858-5F778C9B4A7B}" type="pres">
      <dgm:prSet presAssocID="{83B65AC3-05DB-48B8-B73A-37827B893FD0}" presName="img" presStyleLbl="fgImgPlace1" presStyleIdx="2" presStyleCnt="3"/>
      <dgm:spPr>
        <a:blipFill rotWithShape="1">
          <a:blip xmlns:r="http://schemas.openxmlformats.org/officeDocument/2006/relationships" r:embed="rId6"/>
          <a:srcRect/>
          <a:stretch>
            <a:fillRect t="-55000" b="-55000"/>
          </a:stretch>
        </a:blipFill>
      </dgm:spPr>
    </dgm:pt>
    <dgm:pt modelId="{FD383892-04B6-4A21-A31B-993AF66DAE73}" type="pres">
      <dgm:prSet presAssocID="{83B65AC3-05DB-48B8-B73A-37827B893FD0}" presName="text" presStyleLbl="node1" presStyleIdx="2" presStyleCnt="3">
        <dgm:presLayoutVars>
          <dgm:bulletEnabled val="1"/>
        </dgm:presLayoutVars>
      </dgm:prSet>
      <dgm:spPr/>
    </dgm:pt>
  </dgm:ptLst>
  <dgm:cxnLst>
    <dgm:cxn modelId="{120D7205-0674-4675-9C5E-C01A7C4BBA5F}" type="presOf" srcId="{83B65AC3-05DB-48B8-B73A-37827B893FD0}" destId="{FD383892-04B6-4A21-A31B-993AF66DAE73}" srcOrd="1" destOrd="0" presId="urn:microsoft.com/office/officeart/2005/8/layout/vList4"/>
    <dgm:cxn modelId="{02273D0A-710E-4D3B-B365-5B4B7F109819}" type="presOf" srcId="{4959EF56-3858-4711-9233-72776FD0D7E6}" destId="{8238D146-E33E-42B7-872C-0AE6A8953AB4}" srcOrd="0" destOrd="0" presId="urn:microsoft.com/office/officeart/2005/8/layout/vList4"/>
    <dgm:cxn modelId="{DC40171C-93DD-4C78-9E87-33D8D1FD2FC5}" type="presOf" srcId="{F811C7EA-BD2D-4406-B632-67F43B1C69CE}" destId="{FD383892-04B6-4A21-A31B-993AF66DAE73}" srcOrd="1" destOrd="2" presId="urn:microsoft.com/office/officeart/2005/8/layout/vList4"/>
    <dgm:cxn modelId="{9A31B22C-9118-41E6-8387-E327B25223DB}" type="presOf" srcId="{5FA02DA4-A367-47A9-933D-922569422B8D}" destId="{69A2964F-A07C-40E4-A8B9-112ADF0AD016}" srcOrd="0" destOrd="2" presId="urn:microsoft.com/office/officeart/2005/8/layout/vList4"/>
    <dgm:cxn modelId="{4AC6703C-09BC-4D68-9A50-87B5D9644032}" type="presOf" srcId="{C365ECED-213E-44F1-B402-D9A793F855F9}" destId="{FD383892-04B6-4A21-A31B-993AF66DAE73}" srcOrd="1" destOrd="1" presId="urn:microsoft.com/office/officeart/2005/8/layout/vList4"/>
    <dgm:cxn modelId="{9DF6C13E-B3D9-4B26-9A82-192E8E57EEDE}" type="presOf" srcId="{F0BF90AC-6A77-4FE8-BB73-3555098C3C2B}" destId="{69A2964F-A07C-40E4-A8B9-112ADF0AD016}" srcOrd="0" destOrd="0" presId="urn:microsoft.com/office/officeart/2005/8/layout/vList4"/>
    <dgm:cxn modelId="{8DE0EE3E-497E-48DA-9AE4-D6264D1BFA75}" srcId="{7190EDB1-0C46-4D9A-B207-2CFA65F3EA3C}" destId="{F0BF90AC-6A77-4FE8-BB73-3555098C3C2B}" srcOrd="1" destOrd="0" parTransId="{4C5331C0-A0D7-4828-A0DC-97BD1E41E9FB}" sibTransId="{8E9B6768-CD4D-4670-B3D0-5CA7D02006EC}"/>
    <dgm:cxn modelId="{5F766745-ADBB-48CD-A290-7E5A315DD1ED}" srcId="{F0BF90AC-6A77-4FE8-BB73-3555098C3C2B}" destId="{8B3076FC-EF53-4FC4-8C37-4074E15C5423}" srcOrd="0" destOrd="0" parTransId="{FED3FBB0-9E92-4730-92BA-DAB503BEBD98}" sibTransId="{23C6A5BF-3D16-41FF-B223-B639878C9BF2}"/>
    <dgm:cxn modelId="{E8AACC4E-EFEE-4CCD-B336-2C13C68D6E17}" srcId="{4959EF56-3858-4711-9233-72776FD0D7E6}" destId="{E37EEC49-8A07-4287-B7E9-DD692BC41684}" srcOrd="0" destOrd="0" parTransId="{868B87C4-7B19-437A-B091-0E33D91CD195}" sibTransId="{B8040476-3898-470F-8913-D47C05BA0B7C}"/>
    <dgm:cxn modelId="{9F992750-3B99-4DF6-A1DA-CA045CA2875B}" type="presOf" srcId="{C365ECED-213E-44F1-B402-D9A793F855F9}" destId="{181F3586-9748-4136-A62F-29A0BF43ECB9}" srcOrd="0" destOrd="1" presId="urn:microsoft.com/office/officeart/2005/8/layout/vList4"/>
    <dgm:cxn modelId="{66CB6752-21CA-414E-B8DA-5B8299052DF6}" srcId="{7190EDB1-0C46-4D9A-B207-2CFA65F3EA3C}" destId="{4959EF56-3858-4711-9233-72776FD0D7E6}" srcOrd="0" destOrd="0" parTransId="{8A689B43-564A-4534-8E68-FA5C05E42EFE}" sibTransId="{59D45826-6064-4474-B620-8A5D6FBAFA05}"/>
    <dgm:cxn modelId="{48450579-F3A4-41E6-B805-0B7B5896B72C}" srcId="{83B65AC3-05DB-48B8-B73A-37827B893FD0}" destId="{F811C7EA-BD2D-4406-B632-67F43B1C69CE}" srcOrd="1" destOrd="0" parTransId="{8614AA89-3024-4B03-8741-29F32FC5AA78}" sibTransId="{9260B84A-8892-439B-B4AB-A8C1BA41A956}"/>
    <dgm:cxn modelId="{CB54F182-FD5B-4EA6-8327-F52C9BF21C5B}" type="presOf" srcId="{8B3076FC-EF53-4FC4-8C37-4074E15C5423}" destId="{69A2964F-A07C-40E4-A8B9-112ADF0AD016}" srcOrd="0" destOrd="1" presId="urn:microsoft.com/office/officeart/2005/8/layout/vList4"/>
    <dgm:cxn modelId="{3A9FF78F-1ED6-4040-97B8-7B8875B4FEB8}" type="presOf" srcId="{3E743271-FB1A-414E-A7A1-925F51F64891}" destId="{4A0C07F6-74AE-4A3E-9594-EC5C053CCE3F}" srcOrd="1" destOrd="2" presId="urn:microsoft.com/office/officeart/2005/8/layout/vList4"/>
    <dgm:cxn modelId="{3E4A1597-DE57-46EF-B89B-78DB459227E6}" type="presOf" srcId="{E37EEC49-8A07-4287-B7E9-DD692BC41684}" destId="{4A0C07F6-74AE-4A3E-9594-EC5C053CCE3F}" srcOrd="1" destOrd="1" presId="urn:microsoft.com/office/officeart/2005/8/layout/vList4"/>
    <dgm:cxn modelId="{DEE677A7-418B-4BE2-9D86-7B9BB0998587}" type="presOf" srcId="{F0BF90AC-6A77-4FE8-BB73-3555098C3C2B}" destId="{4C4DC689-C556-4D25-A855-E4AE268CB422}" srcOrd="1" destOrd="0" presId="urn:microsoft.com/office/officeart/2005/8/layout/vList4"/>
    <dgm:cxn modelId="{92E42BBB-6FF8-4A18-BB9A-97979D3DB2E7}" srcId="{7190EDB1-0C46-4D9A-B207-2CFA65F3EA3C}" destId="{83B65AC3-05DB-48B8-B73A-37827B893FD0}" srcOrd="2" destOrd="0" parTransId="{45211F8B-BDC4-4EF7-B086-E224D1BF6DB6}" sibTransId="{B1D9461F-92C2-40E1-823D-19DB8344660C}"/>
    <dgm:cxn modelId="{7AB706BC-75D2-4937-981B-C458F68C8BAE}" type="presOf" srcId="{F811C7EA-BD2D-4406-B632-67F43B1C69CE}" destId="{181F3586-9748-4136-A62F-29A0BF43ECB9}" srcOrd="0" destOrd="2" presId="urn:microsoft.com/office/officeart/2005/8/layout/vList4"/>
    <dgm:cxn modelId="{6CCD39BC-194A-4FE1-A7AC-320490E5B1AE}" type="presOf" srcId="{7190EDB1-0C46-4D9A-B207-2CFA65F3EA3C}" destId="{B3D7F653-1091-45F6-972E-8A149A1A7833}" srcOrd="0" destOrd="0" presId="urn:microsoft.com/office/officeart/2005/8/layout/vList4"/>
    <dgm:cxn modelId="{BE517CC4-9597-46C6-9109-FDC9D24B5714}" srcId="{F0BF90AC-6A77-4FE8-BB73-3555098C3C2B}" destId="{5FA02DA4-A367-47A9-933D-922569422B8D}" srcOrd="1" destOrd="0" parTransId="{D1CC4AE8-DD0A-4F0E-999D-DFFACEBC634C}" sibTransId="{B1E395AF-ED98-4ACA-B151-08B08601F60F}"/>
    <dgm:cxn modelId="{D47DB2CA-DE5A-4364-97D0-D69F6D27619C}" srcId="{83B65AC3-05DB-48B8-B73A-37827B893FD0}" destId="{C365ECED-213E-44F1-B402-D9A793F855F9}" srcOrd="0" destOrd="0" parTransId="{3F9EBBFD-44BF-406E-BBA4-C43616B090E9}" sibTransId="{2F3B5B28-F601-444F-A99B-55B804A89E7D}"/>
    <dgm:cxn modelId="{11B9FEE0-ACBF-4173-B2CB-C826156FAD83}" type="presOf" srcId="{83B65AC3-05DB-48B8-B73A-37827B893FD0}" destId="{181F3586-9748-4136-A62F-29A0BF43ECB9}" srcOrd="0" destOrd="0" presId="urn:microsoft.com/office/officeart/2005/8/layout/vList4"/>
    <dgm:cxn modelId="{F733B4E3-F4DE-464F-A35E-E6F0FED8F87E}" type="presOf" srcId="{4959EF56-3858-4711-9233-72776FD0D7E6}" destId="{4A0C07F6-74AE-4A3E-9594-EC5C053CCE3F}" srcOrd="1" destOrd="0" presId="urn:microsoft.com/office/officeart/2005/8/layout/vList4"/>
    <dgm:cxn modelId="{4F99C2E5-A0D4-403B-89E6-8CC6F9DBB977}" type="presOf" srcId="{5FA02DA4-A367-47A9-933D-922569422B8D}" destId="{4C4DC689-C556-4D25-A855-E4AE268CB422}" srcOrd="1" destOrd="2" presId="urn:microsoft.com/office/officeart/2005/8/layout/vList4"/>
    <dgm:cxn modelId="{00C298EA-ADA3-4FF9-8CEF-B2A75D0302CD}" type="presOf" srcId="{8B3076FC-EF53-4FC4-8C37-4074E15C5423}" destId="{4C4DC689-C556-4D25-A855-E4AE268CB422}" srcOrd="1" destOrd="1" presId="urn:microsoft.com/office/officeart/2005/8/layout/vList4"/>
    <dgm:cxn modelId="{B88DAEF6-DC85-4833-97AC-57EC51881144}" type="presOf" srcId="{3E743271-FB1A-414E-A7A1-925F51F64891}" destId="{8238D146-E33E-42B7-872C-0AE6A8953AB4}" srcOrd="0" destOrd="2" presId="urn:microsoft.com/office/officeart/2005/8/layout/vList4"/>
    <dgm:cxn modelId="{87962BF8-9750-4E43-8178-BE67AD9D5877}" type="presOf" srcId="{E37EEC49-8A07-4287-B7E9-DD692BC41684}" destId="{8238D146-E33E-42B7-872C-0AE6A8953AB4}" srcOrd="0" destOrd="1" presId="urn:microsoft.com/office/officeart/2005/8/layout/vList4"/>
    <dgm:cxn modelId="{457147FB-76FD-4608-9A61-B442ECE718CB}" srcId="{4959EF56-3858-4711-9233-72776FD0D7E6}" destId="{3E743271-FB1A-414E-A7A1-925F51F64891}" srcOrd="1" destOrd="0" parTransId="{C48319EB-FE99-4049-A1C0-C42C3B599BEA}" sibTransId="{EB32592B-5928-471C-A1E5-1EA37E0055E0}"/>
    <dgm:cxn modelId="{71A976A1-6F49-493C-BE74-A432A9FDD0F4}" type="presParOf" srcId="{B3D7F653-1091-45F6-972E-8A149A1A7833}" destId="{8A8A9C50-A045-46AE-8A61-11ECC6B88B0B}" srcOrd="0" destOrd="0" presId="urn:microsoft.com/office/officeart/2005/8/layout/vList4"/>
    <dgm:cxn modelId="{AB5FA054-BECE-4514-A0A6-E6AD4BEE22F0}" type="presParOf" srcId="{8A8A9C50-A045-46AE-8A61-11ECC6B88B0B}" destId="{8238D146-E33E-42B7-872C-0AE6A8953AB4}" srcOrd="0" destOrd="0" presId="urn:microsoft.com/office/officeart/2005/8/layout/vList4"/>
    <dgm:cxn modelId="{10BBC435-D979-4ACF-90BE-6FB9C0002DA0}" type="presParOf" srcId="{8A8A9C50-A045-46AE-8A61-11ECC6B88B0B}" destId="{3693FFB1-63D7-4EAF-9A78-DADFFF753FBA}" srcOrd="1" destOrd="0" presId="urn:microsoft.com/office/officeart/2005/8/layout/vList4"/>
    <dgm:cxn modelId="{4EC778F2-DB87-41BA-AABD-E33AC5C4B0DE}" type="presParOf" srcId="{8A8A9C50-A045-46AE-8A61-11ECC6B88B0B}" destId="{4A0C07F6-74AE-4A3E-9594-EC5C053CCE3F}" srcOrd="2" destOrd="0" presId="urn:microsoft.com/office/officeart/2005/8/layout/vList4"/>
    <dgm:cxn modelId="{C2EC2235-A0AD-492D-B73E-50D0F1C4DDF4}" type="presParOf" srcId="{B3D7F653-1091-45F6-972E-8A149A1A7833}" destId="{9083BF94-BE7D-4029-BAB5-BDF2822FDC3F}" srcOrd="1" destOrd="0" presId="urn:microsoft.com/office/officeart/2005/8/layout/vList4"/>
    <dgm:cxn modelId="{F448D861-361F-4CF0-8614-5E7257DC51C3}" type="presParOf" srcId="{B3D7F653-1091-45F6-972E-8A149A1A7833}" destId="{D51CA647-4523-400A-A46A-D4854E47D490}" srcOrd="2" destOrd="0" presId="urn:microsoft.com/office/officeart/2005/8/layout/vList4"/>
    <dgm:cxn modelId="{E2D85FEA-DF1C-45B2-8BAD-30BBBFD1BF35}" type="presParOf" srcId="{D51CA647-4523-400A-A46A-D4854E47D490}" destId="{69A2964F-A07C-40E4-A8B9-112ADF0AD016}" srcOrd="0" destOrd="0" presId="urn:microsoft.com/office/officeart/2005/8/layout/vList4"/>
    <dgm:cxn modelId="{9347845E-51EF-463E-83C6-6D38BD878001}" type="presParOf" srcId="{D51CA647-4523-400A-A46A-D4854E47D490}" destId="{3D6A243C-2114-4F63-BD06-104C51F09E21}" srcOrd="1" destOrd="0" presId="urn:microsoft.com/office/officeart/2005/8/layout/vList4"/>
    <dgm:cxn modelId="{3B63359E-348F-4857-BC1A-A6CFA775CC42}" type="presParOf" srcId="{D51CA647-4523-400A-A46A-D4854E47D490}" destId="{4C4DC689-C556-4D25-A855-E4AE268CB422}" srcOrd="2" destOrd="0" presId="urn:microsoft.com/office/officeart/2005/8/layout/vList4"/>
    <dgm:cxn modelId="{A94405FF-BF76-4BEE-AB2D-D6BDA4E83623}" type="presParOf" srcId="{B3D7F653-1091-45F6-972E-8A149A1A7833}" destId="{4348848E-AC7A-4243-98D2-C4807708F985}" srcOrd="3" destOrd="0" presId="urn:microsoft.com/office/officeart/2005/8/layout/vList4"/>
    <dgm:cxn modelId="{0B5BD1EB-4400-4849-BF8B-CD8F2562D8AF}" type="presParOf" srcId="{B3D7F653-1091-45F6-972E-8A149A1A7833}" destId="{1A6A8B19-936A-45E7-8C33-1144C70CDDE4}" srcOrd="4" destOrd="0" presId="urn:microsoft.com/office/officeart/2005/8/layout/vList4"/>
    <dgm:cxn modelId="{572752EE-38FF-44BC-B16A-E3510E0D7F31}" type="presParOf" srcId="{1A6A8B19-936A-45E7-8C33-1144C70CDDE4}" destId="{181F3586-9748-4136-A62F-29A0BF43ECB9}" srcOrd="0" destOrd="0" presId="urn:microsoft.com/office/officeart/2005/8/layout/vList4"/>
    <dgm:cxn modelId="{C72194CB-B180-426F-9FFD-38DB28F07B0B}" type="presParOf" srcId="{1A6A8B19-936A-45E7-8C33-1144C70CDDE4}" destId="{1D50EDC7-D850-4FEA-9858-5F778C9B4A7B}" srcOrd="1" destOrd="0" presId="urn:microsoft.com/office/officeart/2005/8/layout/vList4"/>
    <dgm:cxn modelId="{511C1DF2-DCA2-4F1F-B9F2-BFCB0F41980E}" type="presParOf" srcId="{1A6A8B19-936A-45E7-8C33-1144C70CDDE4}" destId="{FD383892-04B6-4A21-A31B-993AF66DAE73}"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BAE48-B4E4-468A-84E1-7DD210DC451C}">
      <dsp:nvSpPr>
        <dsp:cNvPr id="0" name=""/>
        <dsp:cNvSpPr/>
      </dsp:nvSpPr>
      <dsp:spPr>
        <a:xfrm>
          <a:off x="2918280" y="2135"/>
          <a:ext cx="5029197" cy="1305425"/>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Motivation</a:t>
          </a:r>
        </a:p>
      </dsp:txBody>
      <dsp:txXfrm>
        <a:off x="2918280" y="2135"/>
        <a:ext cx="5029197" cy="1305425"/>
      </dsp:txXfrm>
    </dsp:sp>
    <dsp:sp modelId="{FAFDD702-DB39-4E63-9D41-AE797FC41523}">
      <dsp:nvSpPr>
        <dsp:cNvPr id="0" name=""/>
        <dsp:cNvSpPr/>
      </dsp:nvSpPr>
      <dsp:spPr>
        <a:xfrm>
          <a:off x="1667882" y="20802"/>
          <a:ext cx="1292371" cy="1305425"/>
        </a:xfrm>
        <a:prstGeom prst="rect">
          <a:avLst/>
        </a:prstGeom>
        <a:blipFill rotWithShape="1">
          <a:blip xmlns:r="http://schemas.openxmlformats.org/officeDocument/2006/relationships" r:embed="rId1"/>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DBD072-7694-4463-9D64-FD2DB5E598D9}">
      <dsp:nvSpPr>
        <dsp:cNvPr id="0" name=""/>
        <dsp:cNvSpPr/>
      </dsp:nvSpPr>
      <dsp:spPr>
        <a:xfrm>
          <a:off x="1644392" y="1557223"/>
          <a:ext cx="5029197" cy="1305425"/>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kern="1200" dirty="0"/>
            <a:t>Hyperplane</a:t>
          </a:r>
        </a:p>
      </dsp:txBody>
      <dsp:txXfrm>
        <a:off x="1644392" y="1557223"/>
        <a:ext cx="5029197" cy="1305425"/>
      </dsp:txXfrm>
    </dsp:sp>
    <dsp:sp modelId="{FDEDCEB3-B7CB-4C07-9161-4945887861EE}">
      <dsp:nvSpPr>
        <dsp:cNvPr id="0" name=""/>
        <dsp:cNvSpPr/>
      </dsp:nvSpPr>
      <dsp:spPr>
        <a:xfrm>
          <a:off x="6701760" y="1557223"/>
          <a:ext cx="1292371" cy="1305425"/>
        </a:xfrm>
        <a:prstGeom prst="rect">
          <a:avLst/>
        </a:prstGeom>
        <a:blipFill rotWithShape="1">
          <a:blip xmlns:r="http://schemas.openxmlformats.org/officeDocument/2006/relationships" r:embed="rId2"/>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538B4A-3E5D-4091-90FF-8FCD532B062E}">
      <dsp:nvSpPr>
        <dsp:cNvPr id="0" name=""/>
        <dsp:cNvSpPr/>
      </dsp:nvSpPr>
      <dsp:spPr>
        <a:xfrm>
          <a:off x="2960246" y="3036584"/>
          <a:ext cx="5029197" cy="1305425"/>
        </a:xfrm>
        <a:prstGeom prst="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marL="0" lvl="0" indent="0" algn="ctr" defTabSz="2444750">
            <a:lnSpc>
              <a:spcPct val="90000"/>
            </a:lnSpc>
            <a:spcBef>
              <a:spcPct val="0"/>
            </a:spcBef>
            <a:spcAft>
              <a:spcPct val="35000"/>
            </a:spcAft>
            <a:buNone/>
          </a:pPr>
          <a:r>
            <a:rPr lang="en-US" sz="5500" kern="1200" dirty="0"/>
            <a:t>Support Vector</a:t>
          </a:r>
        </a:p>
      </dsp:txBody>
      <dsp:txXfrm>
        <a:off x="2960246" y="3036584"/>
        <a:ext cx="5029197" cy="1305425"/>
      </dsp:txXfrm>
    </dsp:sp>
    <dsp:sp modelId="{828822D5-2BA7-4F10-AB88-DFC74823F625}">
      <dsp:nvSpPr>
        <dsp:cNvPr id="0" name=""/>
        <dsp:cNvSpPr/>
      </dsp:nvSpPr>
      <dsp:spPr>
        <a:xfrm>
          <a:off x="1667882" y="3045912"/>
          <a:ext cx="1292371" cy="1305425"/>
        </a:xfrm>
        <a:prstGeom prst="rect">
          <a:avLst/>
        </a:prstGeom>
        <a:blipFill rotWithShape="1">
          <a:blip xmlns:r="http://schemas.openxmlformats.org/officeDocument/2006/relationships" r:embed="rId3"/>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97A1E-FE49-4DBB-B1C5-F43415C220BA}">
      <dsp:nvSpPr>
        <dsp:cNvPr id="0" name=""/>
        <dsp:cNvSpPr/>
      </dsp:nvSpPr>
      <dsp:spPr>
        <a:xfrm>
          <a:off x="0" y="3394652"/>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426E53-362C-43D4-8F9D-05B783FC8E3E}">
      <dsp:nvSpPr>
        <dsp:cNvPr id="0" name=""/>
        <dsp:cNvSpPr/>
      </dsp:nvSpPr>
      <dsp:spPr>
        <a:xfrm>
          <a:off x="0" y="193659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478538"/>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533"/>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Follow the Leaders</a:t>
          </a:r>
          <a:r>
            <a:rPr lang="en-US" sz="2500" kern="1200" dirty="0"/>
            <a:t>” algorithm</a:t>
          </a:r>
        </a:p>
      </dsp:txBody>
      <dsp:txXfrm>
        <a:off x="2734055" y="533"/>
        <a:ext cx="7781544" cy="478004"/>
      </dsp:txXfrm>
    </dsp:sp>
    <dsp:sp modelId="{2EA4F739-6E00-4B88-B3F0-5C2B0FCFF530}">
      <dsp:nvSpPr>
        <dsp:cNvPr id="0" name=""/>
        <dsp:cNvSpPr/>
      </dsp:nvSpPr>
      <dsp:spPr>
        <a:xfrm>
          <a:off x="0" y="533"/>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K-Means</a:t>
          </a:r>
        </a:p>
      </dsp:txBody>
      <dsp:txXfrm>
        <a:off x="23338" y="23871"/>
        <a:ext cx="2687380" cy="454666"/>
      </dsp:txXfrm>
    </dsp:sp>
    <dsp:sp modelId="{5A093F1A-B0DE-42DA-980D-CC3ED12D2884}">
      <dsp:nvSpPr>
        <dsp:cNvPr id="0" name=""/>
        <dsp:cNvSpPr/>
      </dsp:nvSpPr>
      <dsp:spPr>
        <a:xfrm>
          <a:off x="0" y="478538"/>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The leaders are the clusters’ centroids</a:t>
          </a:r>
        </a:p>
        <a:p>
          <a:pPr marL="228600" lvl="1" indent="-228600" algn="l" defTabSz="889000">
            <a:lnSpc>
              <a:spcPct val="90000"/>
            </a:lnSpc>
            <a:spcBef>
              <a:spcPct val="0"/>
            </a:spcBef>
            <a:spcAft>
              <a:spcPct val="15000"/>
            </a:spcAft>
            <a:buChar char="•"/>
          </a:pPr>
          <a:r>
            <a:rPr lang="en-US" sz="2000" kern="1200" dirty="0"/>
            <a:t>An observation is assigned to the cluster if the observation is closest to the cluster’s centroid</a:t>
          </a:r>
        </a:p>
      </dsp:txBody>
      <dsp:txXfrm>
        <a:off x="0" y="478538"/>
        <a:ext cx="10515600" cy="956152"/>
      </dsp:txXfrm>
    </dsp:sp>
    <dsp:sp modelId="{E7D2D0CA-B58E-4531-8ECB-B57854C61BC1}">
      <dsp:nvSpPr>
        <dsp:cNvPr id="0" name=""/>
        <dsp:cNvSpPr/>
      </dsp:nvSpPr>
      <dsp:spPr>
        <a:xfrm>
          <a:off x="2734055" y="1458590"/>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Crowd-sourcing</a:t>
          </a:r>
          <a:r>
            <a:rPr lang="en-US" sz="2500" kern="1200" dirty="0"/>
            <a:t>” algorithm</a:t>
          </a:r>
        </a:p>
      </dsp:txBody>
      <dsp:txXfrm>
        <a:off x="2734055" y="1458590"/>
        <a:ext cx="7781544" cy="478004"/>
      </dsp:txXfrm>
    </dsp:sp>
    <dsp:sp modelId="{F82A1D7D-DB34-4205-9960-C1714492362C}">
      <dsp:nvSpPr>
        <dsp:cNvPr id="0" name=""/>
        <dsp:cNvSpPr/>
      </dsp:nvSpPr>
      <dsp:spPr>
        <a:xfrm>
          <a:off x="0" y="1458590"/>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Nearest Neighbor</a:t>
          </a:r>
        </a:p>
      </dsp:txBody>
      <dsp:txXfrm>
        <a:off x="23338" y="1481928"/>
        <a:ext cx="2687380" cy="454666"/>
      </dsp:txXfrm>
    </dsp:sp>
    <dsp:sp modelId="{CC3BB1B4-35F8-4087-BB37-825C295820AE}">
      <dsp:nvSpPr>
        <dsp:cNvPr id="0" name=""/>
        <dsp:cNvSpPr/>
      </dsp:nvSpPr>
      <dsp:spPr>
        <a:xfrm>
          <a:off x="0" y="1936595"/>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The crowd consists of the neighbors</a:t>
          </a:r>
        </a:p>
        <a:p>
          <a:pPr marL="228600" lvl="1" indent="-228600" algn="l" defTabSz="889000">
            <a:lnSpc>
              <a:spcPct val="90000"/>
            </a:lnSpc>
            <a:spcBef>
              <a:spcPct val="0"/>
            </a:spcBef>
            <a:spcAft>
              <a:spcPct val="15000"/>
            </a:spcAft>
            <a:buChar char="•"/>
          </a:pPr>
          <a:r>
            <a:rPr lang="en-US" sz="2000" kern="1200" dirty="0"/>
            <a:t>An observation takes the majority opinion of the crowd</a:t>
          </a:r>
        </a:p>
      </dsp:txBody>
      <dsp:txXfrm>
        <a:off x="0" y="1936595"/>
        <a:ext cx="10515600" cy="956152"/>
      </dsp:txXfrm>
    </dsp:sp>
    <dsp:sp modelId="{5CD73F7A-681A-4FD6-BBDF-80F69649FD64}">
      <dsp:nvSpPr>
        <dsp:cNvPr id="0" name=""/>
        <dsp:cNvSpPr/>
      </dsp:nvSpPr>
      <dsp:spPr>
        <a:xfrm>
          <a:off x="2734055" y="2916647"/>
          <a:ext cx="7781544" cy="478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marL="0" lvl="0" indent="0" algn="l" defTabSz="1111250">
            <a:lnSpc>
              <a:spcPct val="90000"/>
            </a:lnSpc>
            <a:spcBef>
              <a:spcPct val="0"/>
            </a:spcBef>
            <a:spcAft>
              <a:spcPct val="35000"/>
            </a:spcAft>
            <a:buNone/>
          </a:pPr>
          <a:r>
            <a:rPr lang="en-US" sz="2500" kern="1200" dirty="0"/>
            <a:t>A “</a:t>
          </a:r>
          <a:r>
            <a:rPr lang="en-US" sz="2500" i="1" kern="1200" dirty="0"/>
            <a:t>Divide and Conquer</a:t>
          </a:r>
          <a:r>
            <a:rPr lang="en-US" sz="2500" kern="1200" dirty="0"/>
            <a:t>” algorithm</a:t>
          </a:r>
        </a:p>
      </dsp:txBody>
      <dsp:txXfrm>
        <a:off x="2734055" y="2916647"/>
        <a:ext cx="7781544" cy="478004"/>
      </dsp:txXfrm>
    </dsp:sp>
    <dsp:sp modelId="{0F28F3AD-1B21-4233-B6EC-761F711FB9AC}">
      <dsp:nvSpPr>
        <dsp:cNvPr id="0" name=""/>
        <dsp:cNvSpPr/>
      </dsp:nvSpPr>
      <dsp:spPr>
        <a:xfrm>
          <a:off x="0" y="2916647"/>
          <a:ext cx="2734056" cy="478004"/>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Decision Tree</a:t>
          </a:r>
        </a:p>
      </dsp:txBody>
      <dsp:txXfrm>
        <a:off x="23338" y="2939985"/>
        <a:ext cx="2687380" cy="454666"/>
      </dsp:txXfrm>
    </dsp:sp>
    <dsp:sp modelId="{EFB86623-C582-4A51-8E80-03AF745857DB}">
      <dsp:nvSpPr>
        <dsp:cNvPr id="0" name=""/>
        <dsp:cNvSpPr/>
      </dsp:nvSpPr>
      <dsp:spPr>
        <a:xfrm>
          <a:off x="0" y="3394652"/>
          <a:ext cx="10515600" cy="956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Recursively divide the observations into smaller groups of the same or related observations</a:t>
          </a:r>
        </a:p>
        <a:p>
          <a:pPr marL="228600" lvl="1" indent="-228600" algn="l" defTabSz="889000">
            <a:lnSpc>
              <a:spcPct val="90000"/>
            </a:lnSpc>
            <a:spcBef>
              <a:spcPct val="0"/>
            </a:spcBef>
            <a:spcAft>
              <a:spcPct val="15000"/>
            </a:spcAft>
            <a:buChar char="•"/>
          </a:pPr>
          <a:r>
            <a:rPr lang="en-US" sz="2000" kern="1200" dirty="0"/>
            <a:t>An observation take the majority identity of the group</a:t>
          </a:r>
        </a:p>
      </dsp:txBody>
      <dsp:txXfrm>
        <a:off x="0" y="3394652"/>
        <a:ext cx="10515600" cy="9561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26E53-362C-43D4-8F9D-05B783FC8E3E}">
      <dsp:nvSpPr>
        <dsp:cNvPr id="0" name=""/>
        <dsp:cNvSpPr/>
      </dsp:nvSpPr>
      <dsp:spPr>
        <a:xfrm>
          <a:off x="0" y="2912415"/>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F371AA-A831-437A-A588-66D1CEA7005B}">
      <dsp:nvSpPr>
        <dsp:cNvPr id="0" name=""/>
        <dsp:cNvSpPr/>
      </dsp:nvSpPr>
      <dsp:spPr>
        <a:xfrm>
          <a:off x="0" y="719929"/>
          <a:ext cx="105156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44A6D-AB9B-4049-9EAB-5D06FDBA6AA5}">
      <dsp:nvSpPr>
        <dsp:cNvPr id="0" name=""/>
        <dsp:cNvSpPr/>
      </dsp:nvSpPr>
      <dsp:spPr>
        <a:xfrm>
          <a:off x="2734055" y="1152"/>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Personality Test</a:t>
          </a:r>
          <a:r>
            <a:rPr lang="en-US" sz="2600" kern="1200" dirty="0"/>
            <a:t>” algorithm</a:t>
          </a:r>
        </a:p>
      </dsp:txBody>
      <dsp:txXfrm>
        <a:off x="2734055" y="1152"/>
        <a:ext cx="7781544" cy="718777"/>
      </dsp:txXfrm>
    </dsp:sp>
    <dsp:sp modelId="{2EA4F739-6E00-4B88-B3F0-5C2B0FCFF530}">
      <dsp:nvSpPr>
        <dsp:cNvPr id="0" name=""/>
        <dsp:cNvSpPr/>
      </dsp:nvSpPr>
      <dsp:spPr>
        <a:xfrm>
          <a:off x="0" y="1152"/>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Logistic Regression</a:t>
          </a:r>
        </a:p>
      </dsp:txBody>
      <dsp:txXfrm>
        <a:off x="35094" y="36246"/>
        <a:ext cx="2663868" cy="683683"/>
      </dsp:txXfrm>
    </dsp:sp>
    <dsp:sp modelId="{5A093F1A-B0DE-42DA-980D-CC3ED12D2884}">
      <dsp:nvSpPr>
        <dsp:cNvPr id="0" name=""/>
        <dsp:cNvSpPr/>
      </dsp:nvSpPr>
      <dsp:spPr>
        <a:xfrm>
          <a:off x="0" y="719929"/>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Each attribute individually contributes to the log-odds of belonging to a particular target class</a:t>
          </a:r>
        </a:p>
        <a:p>
          <a:pPr marL="228600" lvl="1" indent="-228600" algn="l" defTabSz="889000">
            <a:lnSpc>
              <a:spcPct val="90000"/>
            </a:lnSpc>
            <a:spcBef>
              <a:spcPct val="0"/>
            </a:spcBef>
            <a:spcAft>
              <a:spcPct val="15000"/>
            </a:spcAft>
            <a:buChar char="•"/>
          </a:pPr>
          <a:r>
            <a:rPr lang="en-US" sz="2000" kern="1200" dirty="0"/>
            <a:t>An observation is assigned to the most-likely class</a:t>
          </a:r>
        </a:p>
      </dsp:txBody>
      <dsp:txXfrm>
        <a:off x="0" y="719929"/>
        <a:ext cx="10515600" cy="1437769"/>
      </dsp:txXfrm>
    </dsp:sp>
    <dsp:sp modelId="{E7D2D0CA-B58E-4531-8ECB-B57854C61BC1}">
      <dsp:nvSpPr>
        <dsp:cNvPr id="0" name=""/>
        <dsp:cNvSpPr/>
      </dsp:nvSpPr>
      <dsp:spPr>
        <a:xfrm>
          <a:off x="2734055" y="2193638"/>
          <a:ext cx="7781544" cy="718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b" anchorCtr="0">
          <a:noAutofit/>
        </a:bodyPr>
        <a:lstStyle/>
        <a:p>
          <a:pPr marL="0" lvl="0" indent="0" algn="l" defTabSz="1155700">
            <a:lnSpc>
              <a:spcPct val="90000"/>
            </a:lnSpc>
            <a:spcBef>
              <a:spcPct val="0"/>
            </a:spcBef>
            <a:spcAft>
              <a:spcPct val="35000"/>
            </a:spcAft>
            <a:buNone/>
          </a:pPr>
          <a:r>
            <a:rPr lang="en-US" sz="2600" kern="1200" dirty="0"/>
            <a:t>A “</a:t>
          </a:r>
          <a:r>
            <a:rPr lang="en-US" sz="2600" i="1" kern="1200" dirty="0"/>
            <a:t>Black Box</a:t>
          </a:r>
          <a:r>
            <a:rPr lang="en-US" sz="2600" kern="1200" dirty="0"/>
            <a:t>” algorithm</a:t>
          </a:r>
        </a:p>
      </dsp:txBody>
      <dsp:txXfrm>
        <a:off x="2734055" y="2193638"/>
        <a:ext cx="7781544" cy="718777"/>
      </dsp:txXfrm>
    </dsp:sp>
    <dsp:sp modelId="{F82A1D7D-DB34-4205-9960-C1714492362C}">
      <dsp:nvSpPr>
        <dsp:cNvPr id="0" name=""/>
        <dsp:cNvSpPr/>
      </dsp:nvSpPr>
      <dsp:spPr>
        <a:xfrm>
          <a:off x="0" y="2193638"/>
          <a:ext cx="2734056" cy="718777"/>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Neural Network</a:t>
          </a:r>
        </a:p>
      </dsp:txBody>
      <dsp:txXfrm>
        <a:off x="35094" y="2228732"/>
        <a:ext cx="2663868" cy="683683"/>
      </dsp:txXfrm>
    </dsp:sp>
    <dsp:sp modelId="{CC3BB1B4-35F8-4087-BB37-825C295820AE}">
      <dsp:nvSpPr>
        <dsp:cNvPr id="0" name=""/>
        <dsp:cNvSpPr/>
      </dsp:nvSpPr>
      <dsp:spPr>
        <a:xfrm>
          <a:off x="0" y="2912415"/>
          <a:ext cx="10515600" cy="1437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The hidden layers and their neurons exist only if you believe in them</a:t>
          </a:r>
        </a:p>
        <a:p>
          <a:pPr marL="228600" lvl="1" indent="-228600" algn="l" defTabSz="889000">
            <a:lnSpc>
              <a:spcPct val="90000"/>
            </a:lnSpc>
            <a:spcBef>
              <a:spcPct val="0"/>
            </a:spcBef>
            <a:spcAft>
              <a:spcPct val="15000"/>
            </a:spcAft>
            <a:buChar char="•"/>
          </a:pPr>
          <a:r>
            <a:rPr lang="en-US" sz="2000" kern="1200" dirty="0"/>
            <a:t>Recursively approximate complex relationship by simple and manageable functions</a:t>
          </a:r>
        </a:p>
      </dsp:txBody>
      <dsp:txXfrm>
        <a:off x="0" y="2912415"/>
        <a:ext cx="10515600" cy="14377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34462-AB5D-4E53-B16A-E7459BD8A575}">
      <dsp:nvSpPr>
        <dsp:cNvPr id="0" name=""/>
        <dsp:cNvSpPr/>
      </dsp:nvSpPr>
      <dsp:spPr>
        <a:xfrm>
          <a:off x="0" y="0"/>
          <a:ext cx="10515600" cy="1958102"/>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769E0-3A91-49FC-9FB0-40B655AEDBEB}">
      <dsp:nvSpPr>
        <dsp:cNvPr id="0" name=""/>
        <dsp:cNvSpPr/>
      </dsp:nvSpPr>
      <dsp:spPr>
        <a:xfrm>
          <a:off x="315468" y="261080"/>
          <a:ext cx="3088957" cy="1435941"/>
        </a:xfrm>
        <a:prstGeom prst="roundRect">
          <a:avLst>
            <a:gd name="adj" fmla="val 10000"/>
          </a:avLst>
        </a:prstGeom>
        <a:blipFill rotWithShape="1">
          <a:blip xmlns:r="http://schemas.openxmlformats.org/officeDocument/2006/relationships" r:embed="rId1"/>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DD3849-F84F-4073-9035-58832661B82B}">
      <dsp:nvSpPr>
        <dsp:cNvPr id="0" name=""/>
        <dsp:cNvSpPr/>
      </dsp:nvSpPr>
      <dsp:spPr>
        <a:xfrm rot="10800000">
          <a:off x="315468"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Assignment to a Target Class</a:t>
          </a:r>
        </a:p>
      </dsp:txBody>
      <dsp:txXfrm rot="10800000">
        <a:off x="389068" y="1958102"/>
        <a:ext cx="2941757" cy="2319635"/>
      </dsp:txXfrm>
    </dsp:sp>
    <dsp:sp modelId="{A6A2374F-C5A1-4F89-B591-8EC8550C86BF}">
      <dsp:nvSpPr>
        <dsp:cNvPr id="0" name=""/>
        <dsp:cNvSpPr/>
      </dsp:nvSpPr>
      <dsp:spPr>
        <a:xfrm>
          <a:off x="3713321" y="261080"/>
          <a:ext cx="3088957" cy="1435941"/>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3C3FCB-55A7-4BFE-8B1B-C11BE0EFACB9}">
      <dsp:nvSpPr>
        <dsp:cNvPr id="0" name=""/>
        <dsp:cNvSpPr/>
      </dsp:nvSpPr>
      <dsp:spPr>
        <a:xfrm rot="10800000">
          <a:off x="3713321"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Likelihood from a Target Class</a:t>
          </a:r>
        </a:p>
      </dsp:txBody>
      <dsp:txXfrm rot="10800000">
        <a:off x="3786921" y="1958102"/>
        <a:ext cx="2941757" cy="2319635"/>
      </dsp:txXfrm>
    </dsp:sp>
    <dsp:sp modelId="{388D8FF0-6D3B-42CE-8B64-5364F72FC43B}">
      <dsp:nvSpPr>
        <dsp:cNvPr id="0" name=""/>
        <dsp:cNvSpPr/>
      </dsp:nvSpPr>
      <dsp:spPr>
        <a:xfrm>
          <a:off x="7111174" y="261080"/>
          <a:ext cx="3088957" cy="143594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B188C-E368-42F5-96B9-EEA0F50E380F}">
      <dsp:nvSpPr>
        <dsp:cNvPr id="0" name=""/>
        <dsp:cNvSpPr/>
      </dsp:nvSpPr>
      <dsp:spPr>
        <a:xfrm rot="10800000">
          <a:off x="7111174" y="1958102"/>
          <a:ext cx="3088957" cy="2393235"/>
        </a:xfrm>
        <a:prstGeom prst="round2SameRect">
          <a:avLst>
            <a:gd name="adj1" fmla="val 105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t>Set the Boundary Between Target Classes</a:t>
          </a:r>
        </a:p>
      </dsp:txBody>
      <dsp:txXfrm rot="10800000">
        <a:off x="7184774" y="1958102"/>
        <a:ext cx="2941757"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CEC2D-D174-4EC5-8A80-9C7129B69232}">
      <dsp:nvSpPr>
        <dsp:cNvPr id="0" name=""/>
        <dsp:cNvSpPr/>
      </dsp:nvSpPr>
      <dsp:spPr>
        <a:xfrm>
          <a:off x="1748064"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machine is a device or an algorithm that performs a particular task with a definite goal</a:t>
          </a:r>
        </a:p>
      </dsp:txBody>
      <dsp:txXfrm>
        <a:off x="1748064" y="2975"/>
        <a:ext cx="3342605" cy="2005563"/>
      </dsp:txXfrm>
    </dsp:sp>
    <dsp:sp modelId="{DEA763E3-A3CC-4977-BA4D-668836C21B52}">
      <dsp:nvSpPr>
        <dsp:cNvPr id="0" name=""/>
        <dsp:cNvSpPr/>
      </dsp:nvSpPr>
      <dsp:spPr>
        <a:xfrm>
          <a:off x="5424930" y="2975"/>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Can successfully solve many classification problems</a:t>
          </a:r>
        </a:p>
      </dsp:txBody>
      <dsp:txXfrm>
        <a:off x="5424930" y="2975"/>
        <a:ext cx="3342605" cy="2005563"/>
      </dsp:txXfrm>
    </dsp:sp>
    <dsp:sp modelId="{759B1B05-B9F2-4CE4-A69F-5DA8A9A3DEC3}">
      <dsp:nvSpPr>
        <dsp:cNvPr id="0" name=""/>
        <dsp:cNvSpPr/>
      </dsp:nvSpPr>
      <dsp:spPr>
        <a:xfrm>
          <a:off x="1748064"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classifier defined by a hyperplane</a:t>
          </a:r>
        </a:p>
      </dsp:txBody>
      <dsp:txXfrm>
        <a:off x="1748064" y="2342799"/>
        <a:ext cx="3342605" cy="2005563"/>
      </dsp:txXfrm>
    </dsp:sp>
    <dsp:sp modelId="{7E9C1D22-C6B2-4732-8E3F-AAC4727845CB}">
      <dsp:nvSpPr>
        <dsp:cNvPr id="0" name=""/>
        <dsp:cNvSpPr/>
      </dsp:nvSpPr>
      <dsp:spPr>
        <a:xfrm>
          <a:off x="5424930" y="2342799"/>
          <a:ext cx="3342605" cy="20055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 large-margin linear classifier</a:t>
          </a:r>
        </a:p>
      </dsp:txBody>
      <dsp:txXfrm>
        <a:off x="5424930" y="2342799"/>
        <a:ext cx="3342605" cy="20055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8D146-E33E-42B7-872C-0AE6A8953AB4}">
      <dsp:nvSpPr>
        <dsp:cNvPr id="0" name=""/>
        <dsp:cNvSpPr/>
      </dsp:nvSpPr>
      <dsp:spPr>
        <a:xfrm>
          <a:off x="0" y="0"/>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One-dimensional, </a:t>
          </a:r>
          <a:r>
            <a:rPr lang="en-US" sz="2600" i="1" kern="1200" dirty="0"/>
            <a:t>p</a:t>
          </a:r>
          <a:r>
            <a:rPr lang="en-US" sz="2600" kern="1200" dirty="0"/>
            <a:t> = 1</a:t>
          </a:r>
        </a:p>
        <a:p>
          <a:pPr marL="228600" lvl="1" indent="-228600" algn="l" defTabSz="889000">
            <a:lnSpc>
              <a:spcPct val="90000"/>
            </a:lnSpc>
            <a:spcBef>
              <a:spcPct val="0"/>
            </a:spcBef>
            <a:spcAft>
              <a:spcPct val="15000"/>
            </a:spcAft>
            <a:buChar char="•"/>
          </a:pPr>
          <a:r>
            <a:rPr lang="en-US" sz="2000" kern="1200" dirty="0"/>
            <a:t>It is a point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𝑥</m:t>
                  </m:r>
                </m:e>
                <m:sub>
                  <m:r>
                    <a:rPr lang="en-US" sz="2000" b="0" i="1" kern="1200" smtClean="0">
                      <a:latin typeface="Cambria Math" panose="02040503050406030204" pitchFamily="18" charset="0"/>
                    </a:rPr>
                    <m:t>1</m:t>
                  </m:r>
                </m:sub>
              </m:sSub>
              <m:r>
                <a:rPr lang="en-US" sz="2000" b="0" i="1" kern="1200" smtClean="0">
                  <a:latin typeface="Cambria Math" panose="02040503050406030204" pitchFamily="18" charset="0"/>
                </a:rPr>
                <m:t>=</m:t>
              </m:r>
              <m:f>
                <m:fPr>
                  <m:type m:val="lin"/>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𝑐</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den>
              </m:f>
            </m:oMath>
          </a14:m>
          <a:r>
            <a:rPr lang="en-US" sz="2000" kern="1200" dirty="0"/>
            <a:t> when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a:t>
          </a:r>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then the hyperplane is undefined</a:t>
          </a:r>
        </a:p>
      </dsp:txBody>
      <dsp:txXfrm>
        <a:off x="2239099" y="0"/>
        <a:ext cx="8276500" cy="1359792"/>
      </dsp:txXfrm>
    </dsp:sp>
    <dsp:sp modelId="{3693FFB1-63D7-4EAF-9A78-DADFFF753FBA}">
      <dsp:nvSpPr>
        <dsp:cNvPr id="0" name=""/>
        <dsp:cNvSpPr/>
      </dsp:nvSpPr>
      <dsp:spPr>
        <a:xfrm>
          <a:off x="124664" y="177795"/>
          <a:ext cx="2103120" cy="1087834"/>
        </a:xfrm>
        <a:prstGeom prst="roundRect">
          <a:avLst>
            <a:gd name="adj" fmla="val 10000"/>
          </a:avLst>
        </a:prstGeom>
        <a:blipFill rotWithShape="1">
          <a:blip xmlns:r="http://schemas.openxmlformats.org/officeDocument/2006/relationships" r:embed="rId1"/>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A2964F-A07C-40E4-A8B9-112ADF0AD016}">
      <dsp:nvSpPr>
        <dsp:cNvPr id="0" name=""/>
        <dsp:cNvSpPr/>
      </dsp:nvSpPr>
      <dsp:spPr>
        <a:xfrm>
          <a:off x="0" y="1495772"/>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Two-dimensional, </a:t>
          </a:r>
          <a:r>
            <a:rPr lang="en-US" sz="2600" i="1" kern="1200" dirty="0"/>
            <a:t>p</a:t>
          </a:r>
          <a:r>
            <a:rPr lang="en-US" sz="2600" kern="1200" dirty="0"/>
            <a:t> = 2 </a:t>
          </a:r>
        </a:p>
        <a:p>
          <a:pPr marL="228600" lvl="1" indent="-228600" algn="l" defTabSz="889000">
            <a:lnSpc>
              <a:spcPct val="90000"/>
            </a:lnSpc>
            <a:spcBef>
              <a:spcPct val="0"/>
            </a:spcBef>
            <a:spcAft>
              <a:spcPct val="15000"/>
            </a:spcAft>
            <a:buChar char="•"/>
          </a:pPr>
          <a:r>
            <a:rPr lang="en-US" sz="2000" kern="1200" dirty="0"/>
            <a:t>It is a line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b="0" i="1" kern="1200" smtClean="0">
                      <a:latin typeface="Cambria Math" panose="02040503050406030204" pitchFamily="18" charset="0"/>
                    </a:rPr>
                    <m:t>𝑤</m:t>
                  </m:r>
                </m:e>
                <m:sub>
                  <m:r>
                    <a:rPr lang="en-US" sz="2000" b="0" i="1" kern="1200" smtClean="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m:t>
              </m:r>
              <m:r>
                <a:rPr lang="en-US" sz="2000" b="0" i="1" kern="1200" smtClean="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If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r>
            <a:rPr lang="en-US" sz="2000" kern="1200" dirty="0"/>
            <a:t> or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b="0" i="1" kern="1200" smtClean="0">
                  <a:latin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0 </m:t>
              </m:r>
            </m:oMath>
          </a14:m>
          <a:r>
            <a:rPr lang="en-US" sz="2000" kern="1200" dirty="0"/>
            <a:t>(but not both), then this hyperplane reduces to a point</a:t>
          </a:r>
        </a:p>
      </dsp:txBody>
      <dsp:txXfrm>
        <a:off x="2239099" y="1495772"/>
        <a:ext cx="8276500" cy="1359792"/>
      </dsp:txXfrm>
    </dsp:sp>
    <dsp:sp modelId="{3D6A243C-2114-4F63-BD06-104C51F09E21}">
      <dsp:nvSpPr>
        <dsp:cNvPr id="0" name=""/>
        <dsp:cNvSpPr/>
      </dsp:nvSpPr>
      <dsp:spPr>
        <a:xfrm>
          <a:off x="135979" y="1631751"/>
          <a:ext cx="2103120" cy="1087834"/>
        </a:xfrm>
        <a:prstGeom prst="roundRect">
          <a:avLst>
            <a:gd name="adj" fmla="val 10000"/>
          </a:avLst>
        </a:prstGeom>
        <a:blipFill rotWithShape="1">
          <a:blip xmlns:r="http://schemas.openxmlformats.org/officeDocument/2006/relationships" r:embed="rId2"/>
          <a:srcRect/>
          <a:stretch>
            <a:fillRect t="-51000" b="-5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1F3586-9748-4136-A62F-29A0BF43ECB9}">
      <dsp:nvSpPr>
        <dsp:cNvPr id="0" name=""/>
        <dsp:cNvSpPr/>
      </dsp:nvSpPr>
      <dsp:spPr>
        <a:xfrm>
          <a:off x="0" y="2991544"/>
          <a:ext cx="10515600" cy="13597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Three-dimensional, </a:t>
          </a:r>
          <a:r>
            <a:rPr lang="en-US" sz="2600" i="1" kern="1200" dirty="0"/>
            <a:t>p</a:t>
          </a:r>
          <a:r>
            <a:rPr lang="en-US" sz="2600" kern="1200" dirty="0"/>
            <a:t> = 3  </a:t>
          </a:r>
        </a:p>
        <a:p>
          <a:pPr marL="228600" lvl="1" indent="-228600" algn="l" defTabSz="889000">
            <a:lnSpc>
              <a:spcPct val="90000"/>
            </a:lnSpc>
            <a:spcBef>
              <a:spcPct val="0"/>
            </a:spcBef>
            <a:spcAft>
              <a:spcPct val="15000"/>
            </a:spcAft>
            <a:buChar char="•"/>
          </a:pPr>
          <a:r>
            <a:rPr lang="en-US" sz="2000" kern="1200" dirty="0"/>
            <a:t>It is a plane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1</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i="1" kern="1200">
                      <a:latin typeface="Cambria Math" panose="02040503050406030204" pitchFamily="18" charset="0"/>
                    </a:rPr>
                    <m:t>2</m:t>
                  </m:r>
                </m:sub>
              </m:sSub>
              <m:r>
                <a:rPr lang="en-US" sz="2000" i="1" kern="1200">
                  <a:latin typeface="Cambria Math" panose="02040503050406030204" pitchFamily="18" charset="0"/>
                </a:rPr>
                <m:t>+</m:t>
              </m:r>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3</m:t>
                  </m:r>
                </m:sub>
              </m:sSub>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𝑥</m:t>
                  </m:r>
                </m:e>
                <m:sub>
                  <m:r>
                    <a:rPr lang="en-US" sz="2000" b="0" i="1" kern="1200" smtClean="0">
                      <a:latin typeface="Cambria Math" panose="02040503050406030204" pitchFamily="18" charset="0"/>
                    </a:rPr>
                    <m:t>3</m:t>
                  </m:r>
                </m:sub>
              </m:sSub>
              <m:r>
                <a:rPr lang="en-US" sz="2000" i="1" kern="1200">
                  <a:latin typeface="Cambria Math" panose="02040503050406030204" pitchFamily="18" charset="0"/>
                </a:rPr>
                <m:t>=</m:t>
              </m:r>
              <m:r>
                <a:rPr lang="en-US" sz="2000" i="1" kern="1200">
                  <a:latin typeface="Cambria Math" panose="02040503050406030204" pitchFamily="18" charset="0"/>
                </a:rPr>
                <m:t>𝑐</m:t>
              </m:r>
            </m:oMath>
          </a14:m>
          <a:r>
            <a:rPr lang="en-US" sz="2000" kern="1200" dirty="0"/>
            <a:t> when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1</m:t>
                  </m:r>
                </m:sub>
              </m:sSub>
              <m:r>
                <a:rPr lang="en-US" sz="2000" i="1" kern="1200">
                  <a:latin typeface="Cambria Math" panose="02040503050406030204" pitchFamily="18" charset="0"/>
                  <a:ea typeface="Cambria Math" panose="02040503050406030204" pitchFamily="18" charset="0"/>
                </a:rPr>
                <m:t>≠0</m:t>
              </m:r>
            </m:oMath>
          </a14:m>
          <a:r>
            <a:rPr lang="en-US" sz="2000" kern="1200" dirty="0"/>
            <a:t>,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≠0</m:t>
              </m:r>
            </m:oMath>
          </a14:m>
          <a:r>
            <a:rPr lang="en-US" sz="2000" kern="1200" dirty="0"/>
            <a:t>, and </a:t>
          </a:r>
          <a14:m xmlns:a14="http://schemas.microsoft.com/office/drawing/2010/main">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𝑤</m:t>
                  </m:r>
                </m:e>
                <m:sub>
                  <m:r>
                    <a:rPr lang="en-US" sz="2000" i="1" kern="1200">
                      <a:latin typeface="Cambria Math" panose="02040503050406030204" pitchFamily="18" charset="0"/>
                    </a:rPr>
                    <m:t>2</m:t>
                  </m:r>
                </m:sub>
              </m:sSub>
              <m:r>
                <a:rPr lang="en-US" sz="2000" i="1" kern="120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0</m:t>
              </m:r>
            </m:oMath>
          </a14:m>
          <a:endParaRPr lang="en-US" sz="2000" kern="1200" dirty="0"/>
        </a:p>
        <a:p>
          <a:pPr marL="228600" lvl="1" indent="-228600" algn="l" defTabSz="889000">
            <a:lnSpc>
              <a:spcPct val="90000"/>
            </a:lnSpc>
            <a:spcBef>
              <a:spcPct val="0"/>
            </a:spcBef>
            <a:spcAft>
              <a:spcPct val="15000"/>
            </a:spcAft>
            <a:buChar char="•"/>
          </a:pPr>
          <a:r>
            <a:rPr lang="en-US" sz="2000" kern="1200" dirty="0"/>
            <a:t>Reduce to a hyperplane in a lower dimension if some </a:t>
          </a:r>
          <a14:m xmlns:a14="http://schemas.microsoft.com/office/drawing/2010/main">
            <m:oMath xmlns:m="http://schemas.openxmlformats.org/officeDocument/2006/math">
              <m:sSub>
                <m:sSubPr>
                  <m:ctrlPr>
                    <a:rPr lang="en-US" sz="2000" i="1" kern="1200" smtClean="0">
                      <a:latin typeface="Cambria Math" panose="02040503050406030204" pitchFamily="18" charset="0"/>
                    </a:rPr>
                  </m:ctrlPr>
                </m:sSubPr>
                <m:e>
                  <m:r>
                    <a:rPr lang="en-US" sz="2000" i="1" kern="1200">
                      <a:latin typeface="Cambria Math" panose="02040503050406030204" pitchFamily="18" charset="0"/>
                    </a:rPr>
                    <m:t>𝑤</m:t>
                  </m:r>
                </m:e>
                <m:sub>
                  <m:r>
                    <a:rPr lang="en-US" sz="2000" b="0" i="1" kern="1200" smtClean="0">
                      <a:latin typeface="Cambria Math" panose="02040503050406030204" pitchFamily="18" charset="0"/>
                    </a:rPr>
                    <m:t>𝑖</m:t>
                  </m:r>
                </m:sub>
              </m:sSub>
              <m:r>
                <a:rPr lang="en-US" sz="2000" b="0" i="1" kern="1200" smtClean="0">
                  <a:latin typeface="Cambria Math" panose="02040503050406030204" pitchFamily="18" charset="0"/>
                  <a:ea typeface="Cambria Math" panose="02040503050406030204" pitchFamily="18" charset="0"/>
                </a:rPr>
                <m:t>=</m:t>
              </m:r>
              <m:r>
                <a:rPr lang="en-US" sz="2000" i="1" kern="1200">
                  <a:latin typeface="Cambria Math" panose="02040503050406030204" pitchFamily="18" charset="0"/>
                  <a:ea typeface="Cambria Math" panose="02040503050406030204" pitchFamily="18" charset="0"/>
                </a:rPr>
                <m:t>0</m:t>
              </m:r>
            </m:oMath>
          </a14:m>
          <a:endParaRPr lang="en-US" sz="2000" kern="1200" dirty="0"/>
        </a:p>
      </dsp:txBody>
      <dsp:txXfrm>
        <a:off x="2239099" y="2991544"/>
        <a:ext cx="8276500" cy="1359792"/>
      </dsp:txXfrm>
    </dsp:sp>
    <dsp:sp modelId="{1D50EDC7-D850-4FEA-9858-5F778C9B4A7B}">
      <dsp:nvSpPr>
        <dsp:cNvPr id="0" name=""/>
        <dsp:cNvSpPr/>
      </dsp:nvSpPr>
      <dsp:spPr>
        <a:xfrm>
          <a:off x="135979" y="3127523"/>
          <a:ext cx="2103120" cy="1087834"/>
        </a:xfrm>
        <a:prstGeom prst="roundRect">
          <a:avLst>
            <a:gd name="adj" fmla="val 10000"/>
          </a:avLst>
        </a:prstGeom>
        <a:blipFill rotWithShape="1">
          <a:blip xmlns:r="http://schemas.openxmlformats.org/officeDocument/2006/relationships" r:embed="rId3"/>
          <a:srcRect/>
          <a:stretch>
            <a:fillRect t="-55000" b="-5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5797"/>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idx="1"/>
          </p:nvPr>
        </p:nvSpPr>
        <p:spPr>
          <a:xfrm>
            <a:off x="3963744" y="0"/>
            <a:ext cx="3032337" cy="465797"/>
          </a:xfrm>
          <a:prstGeom prst="rect">
            <a:avLst/>
          </a:prstGeom>
        </p:spPr>
        <p:txBody>
          <a:bodyPr vert="horz" lIns="93031" tIns="46516" rIns="93031" bIns="46516" rtlCol="0"/>
          <a:lstStyle>
            <a:lvl1pPr algn="r">
              <a:defRPr sz="1200"/>
            </a:lvl1pPr>
          </a:lstStyle>
          <a:p>
            <a:fld id="{89237F10-8943-4457-A61F-7A2A0E202088}" type="datetimeFigureOut">
              <a:rPr lang="en-US" smtClean="0"/>
              <a:t>11/6/2019</a:t>
            </a:fld>
            <a:endParaRPr lang="en-US"/>
          </a:p>
        </p:txBody>
      </p:sp>
      <p:sp>
        <p:nvSpPr>
          <p:cNvPr id="4" name="Slide Image Placeholder 3"/>
          <p:cNvSpPr>
            <a:spLocks noGrp="1" noRot="1" noChangeAspect="1"/>
          </p:cNvSpPr>
          <p:nvPr>
            <p:ph type="sldImg" idx="2"/>
          </p:nvPr>
        </p:nvSpPr>
        <p:spPr>
          <a:xfrm>
            <a:off x="712788" y="1160463"/>
            <a:ext cx="5572125" cy="3133725"/>
          </a:xfrm>
          <a:prstGeom prst="rect">
            <a:avLst/>
          </a:prstGeom>
          <a:noFill/>
          <a:ln w="12700">
            <a:solidFill>
              <a:prstClr val="black"/>
            </a:solidFill>
          </a:ln>
        </p:spPr>
        <p:txBody>
          <a:bodyPr vert="horz" lIns="93031" tIns="46516" rIns="93031" bIns="46516" rtlCol="0" anchor="ctr"/>
          <a:lstStyle/>
          <a:p>
            <a:endParaRPr lang="en-US"/>
          </a:p>
        </p:txBody>
      </p:sp>
      <p:sp>
        <p:nvSpPr>
          <p:cNvPr id="5" name="Notes Placeholder 4"/>
          <p:cNvSpPr>
            <a:spLocks noGrp="1"/>
          </p:cNvSpPr>
          <p:nvPr>
            <p:ph type="body" sz="quarter" idx="3"/>
          </p:nvPr>
        </p:nvSpPr>
        <p:spPr>
          <a:xfrm>
            <a:off x="699770" y="4467781"/>
            <a:ext cx="5598160" cy="3655457"/>
          </a:xfrm>
          <a:prstGeom prst="rect">
            <a:avLst/>
          </a:prstGeom>
        </p:spPr>
        <p:txBody>
          <a:bodyPr vert="horz" lIns="93031" tIns="46516" rIns="93031" bIns="46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32337" cy="465796"/>
          </a:xfrm>
          <a:prstGeom prst="rect">
            <a:avLst/>
          </a:prstGeom>
        </p:spPr>
        <p:txBody>
          <a:bodyPr vert="horz" lIns="93031" tIns="46516" rIns="93031" bIns="46516"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17904"/>
            <a:ext cx="3032337" cy="465796"/>
          </a:xfrm>
          <a:prstGeom prst="rect">
            <a:avLst/>
          </a:prstGeom>
        </p:spPr>
        <p:txBody>
          <a:bodyPr vert="horz" lIns="93031" tIns="46516" rIns="93031" bIns="46516" rtlCol="0" anchor="b"/>
          <a:lstStyle>
            <a:lvl1pPr algn="r">
              <a:defRPr sz="1200"/>
            </a:lvl1pPr>
          </a:lstStyle>
          <a:p>
            <a:fld id="{83394041-AB16-4FF7-A9C5-62D99BEC926B}" type="slidenum">
              <a:rPr lang="en-US" smtClean="0"/>
              <a:t>‹#›</a:t>
            </a:fld>
            <a:endParaRPr lang="en-US"/>
          </a:p>
        </p:txBody>
      </p:sp>
    </p:spTree>
    <p:extLst>
      <p:ext uri="{BB962C8B-B14F-4D97-AF65-F5344CB8AC3E}">
        <p14:creationId xmlns:p14="http://schemas.microsoft.com/office/powerpoint/2010/main" val="2824267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a:t>
            </a:fld>
            <a:endParaRPr lang="en-US"/>
          </a:p>
        </p:txBody>
      </p:sp>
    </p:spTree>
    <p:extLst>
      <p:ext uri="{BB962C8B-B14F-4D97-AF65-F5344CB8AC3E}">
        <p14:creationId xmlns:p14="http://schemas.microsoft.com/office/powerpoint/2010/main" val="3446349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10</a:t>
            </a:fld>
            <a:endParaRPr lang="en-US"/>
          </a:p>
        </p:txBody>
      </p:sp>
    </p:spTree>
    <p:extLst>
      <p:ext uri="{BB962C8B-B14F-4D97-AF65-F5344CB8AC3E}">
        <p14:creationId xmlns:p14="http://schemas.microsoft.com/office/powerpoint/2010/main" val="2194375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11</a:t>
            </a:fld>
            <a:endParaRPr lang="en-US"/>
          </a:p>
        </p:txBody>
      </p:sp>
    </p:spTree>
    <p:extLst>
      <p:ext uri="{BB962C8B-B14F-4D97-AF65-F5344CB8AC3E}">
        <p14:creationId xmlns:p14="http://schemas.microsoft.com/office/powerpoint/2010/main" val="3445061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12</a:t>
            </a:fld>
            <a:endParaRPr lang="en-US"/>
          </a:p>
        </p:txBody>
      </p:sp>
    </p:spTree>
    <p:extLst>
      <p:ext uri="{BB962C8B-B14F-4D97-AF65-F5344CB8AC3E}">
        <p14:creationId xmlns:p14="http://schemas.microsoft.com/office/powerpoint/2010/main" val="42370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13</a:t>
            </a:fld>
            <a:endParaRPr lang="en-US"/>
          </a:p>
        </p:txBody>
      </p:sp>
    </p:spTree>
    <p:extLst>
      <p:ext uri="{BB962C8B-B14F-4D97-AF65-F5344CB8AC3E}">
        <p14:creationId xmlns:p14="http://schemas.microsoft.com/office/powerpoint/2010/main" val="912629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14</a:t>
            </a:fld>
            <a:endParaRPr lang="en-US"/>
          </a:p>
        </p:txBody>
      </p:sp>
    </p:spTree>
    <p:extLst>
      <p:ext uri="{BB962C8B-B14F-4D97-AF65-F5344CB8AC3E}">
        <p14:creationId xmlns:p14="http://schemas.microsoft.com/office/powerpoint/2010/main" val="427677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15</a:t>
            </a:fld>
            <a:endParaRPr lang="en-US"/>
          </a:p>
        </p:txBody>
      </p:sp>
    </p:spTree>
    <p:extLst>
      <p:ext uri="{BB962C8B-B14F-4D97-AF65-F5344CB8AC3E}">
        <p14:creationId xmlns:p14="http://schemas.microsoft.com/office/powerpoint/2010/main" val="1055644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16</a:t>
            </a:fld>
            <a:endParaRPr lang="en-US"/>
          </a:p>
        </p:txBody>
      </p:sp>
    </p:spTree>
    <p:extLst>
      <p:ext uri="{BB962C8B-B14F-4D97-AF65-F5344CB8AC3E}">
        <p14:creationId xmlns:p14="http://schemas.microsoft.com/office/powerpoint/2010/main" val="3787510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17</a:t>
            </a:fld>
            <a:endParaRPr lang="en-US"/>
          </a:p>
        </p:txBody>
      </p:sp>
    </p:spTree>
    <p:extLst>
      <p:ext uri="{BB962C8B-B14F-4D97-AF65-F5344CB8AC3E}">
        <p14:creationId xmlns:p14="http://schemas.microsoft.com/office/powerpoint/2010/main" val="2528856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18</a:t>
            </a:fld>
            <a:endParaRPr lang="en-US"/>
          </a:p>
        </p:txBody>
      </p:sp>
    </p:spTree>
    <p:extLst>
      <p:ext uri="{BB962C8B-B14F-4D97-AF65-F5344CB8AC3E}">
        <p14:creationId xmlns:p14="http://schemas.microsoft.com/office/powerpoint/2010/main" val="2475366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19</a:t>
            </a:fld>
            <a:endParaRPr lang="en-US"/>
          </a:p>
        </p:txBody>
      </p:sp>
    </p:spTree>
    <p:extLst>
      <p:ext uri="{BB962C8B-B14F-4D97-AF65-F5344CB8AC3E}">
        <p14:creationId xmlns:p14="http://schemas.microsoft.com/office/powerpoint/2010/main" val="2884300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a:t>
            </a:fld>
            <a:endParaRPr lang="en-US" dirty="0"/>
          </a:p>
        </p:txBody>
      </p:sp>
    </p:spTree>
    <p:extLst>
      <p:ext uri="{BB962C8B-B14F-4D97-AF65-F5344CB8AC3E}">
        <p14:creationId xmlns:p14="http://schemas.microsoft.com/office/powerpoint/2010/main" val="2893348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20</a:t>
            </a:fld>
            <a:endParaRPr lang="en-US"/>
          </a:p>
        </p:txBody>
      </p:sp>
    </p:spTree>
    <p:extLst>
      <p:ext uri="{BB962C8B-B14F-4D97-AF65-F5344CB8AC3E}">
        <p14:creationId xmlns:p14="http://schemas.microsoft.com/office/powerpoint/2010/main" val="3465419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21</a:t>
            </a:fld>
            <a:endParaRPr lang="en-US"/>
          </a:p>
        </p:txBody>
      </p:sp>
    </p:spTree>
    <p:extLst>
      <p:ext uri="{BB962C8B-B14F-4D97-AF65-F5344CB8AC3E}">
        <p14:creationId xmlns:p14="http://schemas.microsoft.com/office/powerpoint/2010/main" val="2148065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22</a:t>
            </a:fld>
            <a:endParaRPr lang="en-US" dirty="0"/>
          </a:p>
        </p:txBody>
      </p:sp>
    </p:spTree>
    <p:extLst>
      <p:ext uri="{BB962C8B-B14F-4D97-AF65-F5344CB8AC3E}">
        <p14:creationId xmlns:p14="http://schemas.microsoft.com/office/powerpoint/2010/main" val="2785558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23</a:t>
            </a:fld>
            <a:endParaRPr lang="en-US"/>
          </a:p>
        </p:txBody>
      </p:sp>
    </p:spTree>
    <p:extLst>
      <p:ext uri="{BB962C8B-B14F-4D97-AF65-F5344CB8AC3E}">
        <p14:creationId xmlns:p14="http://schemas.microsoft.com/office/powerpoint/2010/main" val="254976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24</a:t>
            </a:fld>
            <a:endParaRPr lang="en-US"/>
          </a:p>
        </p:txBody>
      </p:sp>
    </p:spTree>
    <p:extLst>
      <p:ext uri="{BB962C8B-B14F-4D97-AF65-F5344CB8AC3E}">
        <p14:creationId xmlns:p14="http://schemas.microsoft.com/office/powerpoint/2010/main" val="1933634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25</a:t>
            </a:fld>
            <a:endParaRPr lang="en-US" dirty="0"/>
          </a:p>
        </p:txBody>
      </p:sp>
    </p:spTree>
    <p:extLst>
      <p:ext uri="{BB962C8B-B14F-4D97-AF65-F5344CB8AC3E}">
        <p14:creationId xmlns:p14="http://schemas.microsoft.com/office/powerpoint/2010/main" val="170418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26</a:t>
            </a:fld>
            <a:endParaRPr lang="en-US" dirty="0"/>
          </a:p>
        </p:txBody>
      </p:sp>
    </p:spTree>
    <p:extLst>
      <p:ext uri="{BB962C8B-B14F-4D97-AF65-F5344CB8AC3E}">
        <p14:creationId xmlns:p14="http://schemas.microsoft.com/office/powerpoint/2010/main" val="2660131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27</a:t>
            </a:fld>
            <a:endParaRPr lang="en-US" dirty="0"/>
          </a:p>
        </p:txBody>
      </p:sp>
    </p:spTree>
    <p:extLst>
      <p:ext uri="{BB962C8B-B14F-4D97-AF65-F5344CB8AC3E}">
        <p14:creationId xmlns:p14="http://schemas.microsoft.com/office/powerpoint/2010/main" val="227138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28</a:t>
            </a:fld>
            <a:endParaRPr lang="en-US" dirty="0"/>
          </a:p>
        </p:txBody>
      </p:sp>
    </p:spTree>
    <p:extLst>
      <p:ext uri="{BB962C8B-B14F-4D97-AF65-F5344CB8AC3E}">
        <p14:creationId xmlns:p14="http://schemas.microsoft.com/office/powerpoint/2010/main" val="96917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29</a:t>
            </a:fld>
            <a:endParaRPr lang="en-US" dirty="0"/>
          </a:p>
        </p:txBody>
      </p:sp>
    </p:spTree>
    <p:extLst>
      <p:ext uri="{BB962C8B-B14F-4D97-AF65-F5344CB8AC3E}">
        <p14:creationId xmlns:p14="http://schemas.microsoft.com/office/powerpoint/2010/main" val="1882416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a:t>
            </a:fld>
            <a:endParaRPr lang="en-US"/>
          </a:p>
        </p:txBody>
      </p:sp>
    </p:spTree>
    <p:extLst>
      <p:ext uri="{BB962C8B-B14F-4D97-AF65-F5344CB8AC3E}">
        <p14:creationId xmlns:p14="http://schemas.microsoft.com/office/powerpoint/2010/main" val="2556508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30</a:t>
            </a:fld>
            <a:endParaRPr lang="en-US" dirty="0"/>
          </a:p>
        </p:txBody>
      </p:sp>
    </p:spTree>
    <p:extLst>
      <p:ext uri="{BB962C8B-B14F-4D97-AF65-F5344CB8AC3E}">
        <p14:creationId xmlns:p14="http://schemas.microsoft.com/office/powerpoint/2010/main" val="1075027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31</a:t>
            </a:fld>
            <a:endParaRPr lang="en-US" dirty="0"/>
          </a:p>
        </p:txBody>
      </p:sp>
    </p:spTree>
    <p:extLst>
      <p:ext uri="{BB962C8B-B14F-4D97-AF65-F5344CB8AC3E}">
        <p14:creationId xmlns:p14="http://schemas.microsoft.com/office/powerpoint/2010/main" val="1804169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32</a:t>
            </a:fld>
            <a:endParaRPr lang="en-US" dirty="0"/>
          </a:p>
        </p:txBody>
      </p:sp>
    </p:spTree>
    <p:extLst>
      <p:ext uri="{BB962C8B-B14F-4D97-AF65-F5344CB8AC3E}">
        <p14:creationId xmlns:p14="http://schemas.microsoft.com/office/powerpoint/2010/main" val="581552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33</a:t>
            </a:fld>
            <a:endParaRPr lang="en-US" dirty="0"/>
          </a:p>
        </p:txBody>
      </p:sp>
    </p:spTree>
    <p:extLst>
      <p:ext uri="{BB962C8B-B14F-4D97-AF65-F5344CB8AC3E}">
        <p14:creationId xmlns:p14="http://schemas.microsoft.com/office/powerpoint/2010/main" val="1804760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34</a:t>
            </a:fld>
            <a:endParaRPr lang="en-US"/>
          </a:p>
        </p:txBody>
      </p:sp>
    </p:spTree>
    <p:extLst>
      <p:ext uri="{BB962C8B-B14F-4D97-AF65-F5344CB8AC3E}">
        <p14:creationId xmlns:p14="http://schemas.microsoft.com/office/powerpoint/2010/main" val="4242164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35</a:t>
            </a:fld>
            <a:endParaRPr lang="en-US"/>
          </a:p>
        </p:txBody>
      </p:sp>
    </p:spTree>
    <p:extLst>
      <p:ext uri="{BB962C8B-B14F-4D97-AF65-F5344CB8AC3E}">
        <p14:creationId xmlns:p14="http://schemas.microsoft.com/office/powerpoint/2010/main" val="721452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36</a:t>
            </a:fld>
            <a:endParaRPr lang="en-US"/>
          </a:p>
        </p:txBody>
      </p:sp>
    </p:spTree>
    <p:extLst>
      <p:ext uri="{BB962C8B-B14F-4D97-AF65-F5344CB8AC3E}">
        <p14:creationId xmlns:p14="http://schemas.microsoft.com/office/powerpoint/2010/main" val="314970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37</a:t>
            </a:fld>
            <a:endParaRPr lang="en-US"/>
          </a:p>
        </p:txBody>
      </p:sp>
    </p:spTree>
    <p:extLst>
      <p:ext uri="{BB962C8B-B14F-4D97-AF65-F5344CB8AC3E}">
        <p14:creationId xmlns:p14="http://schemas.microsoft.com/office/powerpoint/2010/main" val="1793591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38</a:t>
            </a:fld>
            <a:endParaRPr lang="en-US"/>
          </a:p>
        </p:txBody>
      </p:sp>
    </p:spTree>
    <p:extLst>
      <p:ext uri="{BB962C8B-B14F-4D97-AF65-F5344CB8AC3E}">
        <p14:creationId xmlns:p14="http://schemas.microsoft.com/office/powerpoint/2010/main" val="2492218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39</a:t>
            </a:fld>
            <a:endParaRPr lang="en-US"/>
          </a:p>
        </p:txBody>
      </p:sp>
    </p:spTree>
    <p:extLst>
      <p:ext uri="{BB962C8B-B14F-4D97-AF65-F5344CB8AC3E}">
        <p14:creationId xmlns:p14="http://schemas.microsoft.com/office/powerpoint/2010/main" val="3788017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a:t>
            </a:fld>
            <a:endParaRPr lang="en-US"/>
          </a:p>
        </p:txBody>
      </p:sp>
    </p:spTree>
    <p:extLst>
      <p:ext uri="{BB962C8B-B14F-4D97-AF65-F5344CB8AC3E}">
        <p14:creationId xmlns:p14="http://schemas.microsoft.com/office/powerpoint/2010/main" val="94095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40</a:t>
            </a:fld>
            <a:endParaRPr lang="en-US"/>
          </a:p>
        </p:txBody>
      </p:sp>
    </p:spTree>
    <p:extLst>
      <p:ext uri="{BB962C8B-B14F-4D97-AF65-F5344CB8AC3E}">
        <p14:creationId xmlns:p14="http://schemas.microsoft.com/office/powerpoint/2010/main" val="288331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41</a:t>
            </a:fld>
            <a:endParaRPr lang="en-US"/>
          </a:p>
        </p:txBody>
      </p:sp>
    </p:spTree>
    <p:extLst>
      <p:ext uri="{BB962C8B-B14F-4D97-AF65-F5344CB8AC3E}">
        <p14:creationId xmlns:p14="http://schemas.microsoft.com/office/powerpoint/2010/main" val="39189529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42</a:t>
            </a:fld>
            <a:endParaRPr lang="en-US"/>
          </a:p>
        </p:txBody>
      </p:sp>
    </p:spTree>
    <p:extLst>
      <p:ext uri="{BB962C8B-B14F-4D97-AF65-F5344CB8AC3E}">
        <p14:creationId xmlns:p14="http://schemas.microsoft.com/office/powerpoint/2010/main" val="49597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43</a:t>
            </a:fld>
            <a:endParaRPr lang="en-US"/>
          </a:p>
        </p:txBody>
      </p:sp>
    </p:spTree>
    <p:extLst>
      <p:ext uri="{BB962C8B-B14F-4D97-AF65-F5344CB8AC3E}">
        <p14:creationId xmlns:p14="http://schemas.microsoft.com/office/powerpoint/2010/main" val="3813195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44</a:t>
            </a:fld>
            <a:endParaRPr lang="en-US"/>
          </a:p>
        </p:txBody>
      </p:sp>
    </p:spTree>
    <p:extLst>
      <p:ext uri="{BB962C8B-B14F-4D97-AF65-F5344CB8AC3E}">
        <p14:creationId xmlns:p14="http://schemas.microsoft.com/office/powerpoint/2010/main" val="1939479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45</a:t>
            </a:fld>
            <a:endParaRPr lang="en-US"/>
          </a:p>
        </p:txBody>
      </p:sp>
    </p:spTree>
    <p:extLst>
      <p:ext uri="{BB962C8B-B14F-4D97-AF65-F5344CB8AC3E}">
        <p14:creationId xmlns:p14="http://schemas.microsoft.com/office/powerpoint/2010/main" val="6572377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46</a:t>
            </a:fld>
            <a:endParaRPr lang="en-US"/>
          </a:p>
        </p:txBody>
      </p:sp>
    </p:spTree>
    <p:extLst>
      <p:ext uri="{BB962C8B-B14F-4D97-AF65-F5344CB8AC3E}">
        <p14:creationId xmlns:p14="http://schemas.microsoft.com/office/powerpoint/2010/main" val="1969535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47</a:t>
            </a:fld>
            <a:endParaRPr lang="en-US"/>
          </a:p>
        </p:txBody>
      </p:sp>
    </p:spTree>
    <p:extLst>
      <p:ext uri="{BB962C8B-B14F-4D97-AF65-F5344CB8AC3E}">
        <p14:creationId xmlns:p14="http://schemas.microsoft.com/office/powerpoint/2010/main" val="1566140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48</a:t>
            </a:fld>
            <a:endParaRPr lang="en-US"/>
          </a:p>
        </p:txBody>
      </p:sp>
    </p:spTree>
    <p:extLst>
      <p:ext uri="{BB962C8B-B14F-4D97-AF65-F5344CB8AC3E}">
        <p14:creationId xmlns:p14="http://schemas.microsoft.com/office/powerpoint/2010/main" val="29805392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49</a:t>
            </a:fld>
            <a:endParaRPr lang="en-US"/>
          </a:p>
        </p:txBody>
      </p:sp>
    </p:spTree>
    <p:extLst>
      <p:ext uri="{BB962C8B-B14F-4D97-AF65-F5344CB8AC3E}">
        <p14:creationId xmlns:p14="http://schemas.microsoft.com/office/powerpoint/2010/main" val="1368904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a:t>
            </a:fld>
            <a:endParaRPr lang="en-US"/>
          </a:p>
        </p:txBody>
      </p:sp>
    </p:spTree>
    <p:extLst>
      <p:ext uri="{BB962C8B-B14F-4D97-AF65-F5344CB8AC3E}">
        <p14:creationId xmlns:p14="http://schemas.microsoft.com/office/powerpoint/2010/main" val="35959396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50</a:t>
            </a:fld>
            <a:endParaRPr lang="en-US"/>
          </a:p>
        </p:txBody>
      </p:sp>
    </p:spTree>
    <p:extLst>
      <p:ext uri="{BB962C8B-B14F-4D97-AF65-F5344CB8AC3E}">
        <p14:creationId xmlns:p14="http://schemas.microsoft.com/office/powerpoint/2010/main" val="2354469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51</a:t>
            </a:fld>
            <a:endParaRPr lang="en-US"/>
          </a:p>
        </p:txBody>
      </p:sp>
    </p:spTree>
    <p:extLst>
      <p:ext uri="{BB962C8B-B14F-4D97-AF65-F5344CB8AC3E}">
        <p14:creationId xmlns:p14="http://schemas.microsoft.com/office/powerpoint/2010/main" val="2961322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52</a:t>
            </a:fld>
            <a:endParaRPr lang="en-US"/>
          </a:p>
        </p:txBody>
      </p:sp>
    </p:spTree>
    <p:extLst>
      <p:ext uri="{BB962C8B-B14F-4D97-AF65-F5344CB8AC3E}">
        <p14:creationId xmlns:p14="http://schemas.microsoft.com/office/powerpoint/2010/main" val="34537590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53</a:t>
            </a:fld>
            <a:endParaRPr lang="en-US"/>
          </a:p>
        </p:txBody>
      </p:sp>
    </p:spTree>
    <p:extLst>
      <p:ext uri="{BB962C8B-B14F-4D97-AF65-F5344CB8AC3E}">
        <p14:creationId xmlns:p14="http://schemas.microsoft.com/office/powerpoint/2010/main" val="40774549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54</a:t>
            </a:fld>
            <a:endParaRPr lang="en-US" dirty="0"/>
          </a:p>
        </p:txBody>
      </p:sp>
    </p:spTree>
    <p:extLst>
      <p:ext uri="{BB962C8B-B14F-4D97-AF65-F5344CB8AC3E}">
        <p14:creationId xmlns:p14="http://schemas.microsoft.com/office/powerpoint/2010/main" val="3150708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55</a:t>
            </a:fld>
            <a:endParaRPr lang="en-US" dirty="0"/>
          </a:p>
        </p:txBody>
      </p:sp>
    </p:spTree>
    <p:extLst>
      <p:ext uri="{BB962C8B-B14F-4D97-AF65-F5344CB8AC3E}">
        <p14:creationId xmlns:p14="http://schemas.microsoft.com/office/powerpoint/2010/main" val="2515229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56</a:t>
            </a:fld>
            <a:endParaRPr lang="en-US" dirty="0"/>
          </a:p>
        </p:txBody>
      </p:sp>
    </p:spTree>
    <p:extLst>
      <p:ext uri="{BB962C8B-B14F-4D97-AF65-F5344CB8AC3E}">
        <p14:creationId xmlns:p14="http://schemas.microsoft.com/office/powerpoint/2010/main" val="8055508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57</a:t>
            </a:fld>
            <a:endParaRPr lang="en-US" dirty="0"/>
          </a:p>
        </p:txBody>
      </p:sp>
    </p:spTree>
    <p:extLst>
      <p:ext uri="{BB962C8B-B14F-4D97-AF65-F5344CB8AC3E}">
        <p14:creationId xmlns:p14="http://schemas.microsoft.com/office/powerpoint/2010/main" val="9383547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58</a:t>
            </a:fld>
            <a:endParaRPr lang="en-US" dirty="0"/>
          </a:p>
        </p:txBody>
      </p:sp>
    </p:spTree>
    <p:extLst>
      <p:ext uri="{BB962C8B-B14F-4D97-AF65-F5344CB8AC3E}">
        <p14:creationId xmlns:p14="http://schemas.microsoft.com/office/powerpoint/2010/main" val="37292994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59</a:t>
            </a:fld>
            <a:endParaRPr lang="en-US" dirty="0"/>
          </a:p>
        </p:txBody>
      </p:sp>
    </p:spTree>
    <p:extLst>
      <p:ext uri="{BB962C8B-B14F-4D97-AF65-F5344CB8AC3E}">
        <p14:creationId xmlns:p14="http://schemas.microsoft.com/office/powerpoint/2010/main" val="63481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6</a:t>
            </a:fld>
            <a:endParaRPr lang="en-US"/>
          </a:p>
        </p:txBody>
      </p:sp>
    </p:spTree>
    <p:extLst>
      <p:ext uri="{BB962C8B-B14F-4D97-AF65-F5344CB8AC3E}">
        <p14:creationId xmlns:p14="http://schemas.microsoft.com/office/powerpoint/2010/main" val="3951235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60</a:t>
            </a:fld>
            <a:endParaRPr lang="en-US" dirty="0"/>
          </a:p>
        </p:txBody>
      </p:sp>
    </p:spTree>
    <p:extLst>
      <p:ext uri="{BB962C8B-B14F-4D97-AF65-F5344CB8AC3E}">
        <p14:creationId xmlns:p14="http://schemas.microsoft.com/office/powerpoint/2010/main" val="4151443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61</a:t>
            </a:fld>
            <a:endParaRPr lang="en-US" dirty="0"/>
          </a:p>
        </p:txBody>
      </p:sp>
    </p:spTree>
    <p:extLst>
      <p:ext uri="{BB962C8B-B14F-4D97-AF65-F5344CB8AC3E}">
        <p14:creationId xmlns:p14="http://schemas.microsoft.com/office/powerpoint/2010/main" val="1142487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62</a:t>
            </a:fld>
            <a:endParaRPr lang="en-US" dirty="0"/>
          </a:p>
        </p:txBody>
      </p:sp>
    </p:spTree>
    <p:extLst>
      <p:ext uri="{BB962C8B-B14F-4D97-AF65-F5344CB8AC3E}">
        <p14:creationId xmlns:p14="http://schemas.microsoft.com/office/powerpoint/2010/main" val="19425501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63</a:t>
            </a:fld>
            <a:endParaRPr lang="en-US" dirty="0"/>
          </a:p>
        </p:txBody>
      </p:sp>
    </p:spTree>
    <p:extLst>
      <p:ext uri="{BB962C8B-B14F-4D97-AF65-F5344CB8AC3E}">
        <p14:creationId xmlns:p14="http://schemas.microsoft.com/office/powerpoint/2010/main" val="34980437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64</a:t>
            </a:fld>
            <a:endParaRPr lang="en-US" dirty="0"/>
          </a:p>
        </p:txBody>
      </p:sp>
    </p:spTree>
    <p:extLst>
      <p:ext uri="{BB962C8B-B14F-4D97-AF65-F5344CB8AC3E}">
        <p14:creationId xmlns:p14="http://schemas.microsoft.com/office/powerpoint/2010/main" val="3617230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65</a:t>
            </a:fld>
            <a:endParaRPr lang="en-US" dirty="0"/>
          </a:p>
        </p:txBody>
      </p:sp>
    </p:spTree>
    <p:extLst>
      <p:ext uri="{BB962C8B-B14F-4D97-AF65-F5344CB8AC3E}">
        <p14:creationId xmlns:p14="http://schemas.microsoft.com/office/powerpoint/2010/main" val="3315975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66</a:t>
            </a:fld>
            <a:endParaRPr lang="en-US" dirty="0"/>
          </a:p>
        </p:txBody>
      </p:sp>
    </p:spTree>
    <p:extLst>
      <p:ext uri="{BB962C8B-B14F-4D97-AF65-F5344CB8AC3E}">
        <p14:creationId xmlns:p14="http://schemas.microsoft.com/office/powerpoint/2010/main" val="32952888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67</a:t>
            </a:fld>
            <a:endParaRPr lang="en-US" dirty="0"/>
          </a:p>
        </p:txBody>
      </p:sp>
    </p:spTree>
    <p:extLst>
      <p:ext uri="{BB962C8B-B14F-4D97-AF65-F5344CB8AC3E}">
        <p14:creationId xmlns:p14="http://schemas.microsoft.com/office/powerpoint/2010/main" val="447664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94041-AB16-4FF7-A9C5-62D99BEC926B}" type="slidenum">
              <a:rPr lang="en-US" smtClean="0"/>
              <a:t>68</a:t>
            </a:fld>
            <a:endParaRPr lang="en-US" dirty="0"/>
          </a:p>
        </p:txBody>
      </p:sp>
    </p:spTree>
    <p:extLst>
      <p:ext uri="{BB962C8B-B14F-4D97-AF65-F5344CB8AC3E}">
        <p14:creationId xmlns:p14="http://schemas.microsoft.com/office/powerpoint/2010/main" val="400307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7</a:t>
            </a:fld>
            <a:endParaRPr lang="en-US"/>
          </a:p>
        </p:txBody>
      </p:sp>
    </p:spTree>
    <p:extLst>
      <p:ext uri="{BB962C8B-B14F-4D97-AF65-F5344CB8AC3E}">
        <p14:creationId xmlns:p14="http://schemas.microsoft.com/office/powerpoint/2010/main" val="156596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8</a:t>
            </a:fld>
            <a:endParaRPr lang="en-US"/>
          </a:p>
        </p:txBody>
      </p:sp>
    </p:spTree>
    <p:extLst>
      <p:ext uri="{BB962C8B-B14F-4D97-AF65-F5344CB8AC3E}">
        <p14:creationId xmlns:p14="http://schemas.microsoft.com/office/powerpoint/2010/main" val="2039236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394041-AB16-4FF7-A9C5-62D99BEC926B}" type="slidenum">
              <a:rPr lang="en-US" smtClean="0"/>
              <a:t>9</a:t>
            </a:fld>
            <a:endParaRPr lang="en-US"/>
          </a:p>
        </p:txBody>
      </p:sp>
    </p:spTree>
    <p:extLst>
      <p:ext uri="{BB962C8B-B14F-4D97-AF65-F5344CB8AC3E}">
        <p14:creationId xmlns:p14="http://schemas.microsoft.com/office/powerpoint/2010/main" val="3640678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FF0C25F-65ED-4B73-85C5-202F4C738597}"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2475664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831023-42B8-48D6-8759-38078A4B79CC}"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550118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EC69A-F500-4A9D-B61C-F5091DD2C727}"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738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3AF077-5ADA-4D53-9C31-27E136949202}"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0"/>
            <a:ext cx="2743200" cy="365125"/>
          </a:xfrm>
        </p:spPr>
        <p:txBody>
          <a:bodyPr/>
          <a:lstStyle>
            <a:lvl1pPr>
              <a:defRPr>
                <a:solidFill>
                  <a:srgbClr val="FFFF00"/>
                </a:solidFill>
              </a:defRPr>
            </a:lvl1pPr>
          </a:lstStyle>
          <a:p>
            <a:fld id="{1C20BA80-1909-427C-B3BD-3DD8AEAFD5BE}" type="slidenum">
              <a:rPr lang="en-US" smtClean="0"/>
              <a:pPr/>
              <a:t>‹#›</a:t>
            </a:fld>
            <a:endParaRPr lang="en-US"/>
          </a:p>
        </p:txBody>
      </p:sp>
    </p:spTree>
    <p:extLst>
      <p:ext uri="{BB962C8B-B14F-4D97-AF65-F5344CB8AC3E}">
        <p14:creationId xmlns:p14="http://schemas.microsoft.com/office/powerpoint/2010/main" val="747129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87D5EF-D3AA-4DDB-99C8-497F8A27F6F0}" type="datetime1">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655046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569DA-F0BE-48C2-9E54-DD6F731B072E}"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51693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0FD457-FAAA-480B-BC00-0D6A59C1AA3D}" type="datetime1">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4234414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C234F5-3FB1-4F32-836D-B57BA95CBC29}" type="datetime1">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3149237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5F2E3-AE90-488D-8146-868293815B65}" type="datetime1">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20316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9740AA-A86E-4197-8C83-723554E81E00}"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826654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1B2A70-A184-4158-8A37-ADCD1DFAD00B}" type="datetime1">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20BA80-1909-427C-B3BD-3DD8AEAFD5BE}" type="slidenum">
              <a:rPr lang="en-US" smtClean="0"/>
              <a:t>‹#›</a:t>
            </a:fld>
            <a:endParaRPr lang="en-US"/>
          </a:p>
        </p:txBody>
      </p:sp>
    </p:spTree>
    <p:extLst>
      <p:ext uri="{BB962C8B-B14F-4D97-AF65-F5344CB8AC3E}">
        <p14:creationId xmlns:p14="http://schemas.microsoft.com/office/powerpoint/2010/main" val="1306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500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EF0BB-8B56-4A48-9893-D90F7549EB85}" type="datetime1">
              <a:rPr lang="en-US" smtClean="0"/>
              <a:t>11/6/2019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20BA80-1909-427C-B3BD-3DD8AEAFD5BE}" type="slidenum">
              <a:rPr lang="en-US" smtClean="0"/>
              <a:t>‹#›</a:t>
            </a:fld>
            <a:endParaRPr lang="en-US"/>
          </a:p>
        </p:txBody>
      </p:sp>
    </p:spTree>
    <p:extLst>
      <p:ext uri="{BB962C8B-B14F-4D97-AF65-F5344CB8AC3E}">
        <p14:creationId xmlns:p14="http://schemas.microsoft.com/office/powerpoint/2010/main" val="1554384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e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jpeg"/><Relationship Id="rId7" Type="http://schemas.openxmlformats.org/officeDocument/2006/relationships/diagramColors" Target="../diagrams/colors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hyperlink" Target="https://link.springer.com/chapter/10.1007%2F978-3-642-41136-6_3"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kdnuggets.com/2016/07/guyon-data-mining-history-svm-support-vector-machines.html"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jpeg"/><Relationship Id="rId7" Type="http://schemas.openxmlformats.org/officeDocument/2006/relationships/diagramColors" Target="../diagrams/colors6.xml"/><Relationship Id="rId12" Type="http://schemas.openxmlformats.org/officeDocument/2006/relationships/diagramColors" Target="../diagrams/colors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6.xml"/><Relationship Id="rId11" Type="http://schemas.openxmlformats.org/officeDocument/2006/relationships/diagramQuickStyle" Target="../diagrams/quickStyle6.xml"/><Relationship Id="rId5" Type="http://schemas.openxmlformats.org/officeDocument/2006/relationships/diagramLayout" Target="../diagrams/layout6.xml"/><Relationship Id="rId10"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diagramData" Target="../diagrams/data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jpeg"/></Relationships>
</file>

<file path=ppt/slides/_rels/slide3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ditutor.com/space/normal_vector.html" TargetMode="External"/><Relationship Id="rId5" Type="http://schemas.openxmlformats.org/officeDocument/2006/relationships/image" Target="../media/image35.png"/><Relationship Id="rId4" Type="http://schemas.openxmlformats.org/officeDocument/2006/relationships/image" Target="../media/image5.jpeg"/></Relationships>
</file>

<file path=ppt/slides/_rels/slide3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35.png"/><Relationship Id="rId4" Type="http://schemas.openxmlformats.org/officeDocument/2006/relationships/image" Target="../media/image5.jpeg"/></Relationships>
</file>

<file path=ppt/slides/_rels/slide4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ditutor.com/space/normal_vector.html" TargetMode="Externa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8.xml.rels><?xml version="1.0" encoding="UTF-8" standalone="yes"?>
<Relationships xmlns="http://schemas.openxmlformats.org/package/2006/relationships"><Relationship Id="rId3" Type="http://schemas.openxmlformats.org/officeDocument/2006/relationships/hyperlink" Target="https://www.csie.ntu.edu.tw/~cjlin/liblinear/"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68.xml.rels><?xml version="1.0" encoding="UTF-8" standalone="yes"?>
<Relationships xmlns="http://schemas.openxmlformats.org/package/2006/relationships"><Relationship Id="rId3" Type="http://schemas.openxmlformats.org/officeDocument/2006/relationships/hyperlink" Target="mailto:mlam5@iit.edu"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hyperlink" Target="mailto:zzhao48@hawk.iit.edu" TargetMode="External"/><Relationship Id="rId4" Type="http://schemas.openxmlformats.org/officeDocument/2006/relationships/hyperlink" Target="mailto:ahidayat@hawk.iit.edu"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6514" y="2117627"/>
            <a:ext cx="8098971" cy="1885206"/>
          </a:xfrm>
          <a:noFill/>
        </p:spPr>
        <p:txBody>
          <a:bodyPr>
            <a:noAutofit/>
          </a:bodyPr>
          <a:lstStyle/>
          <a:p>
            <a:br>
              <a:rPr lang="en-US" sz="7000" b="1">
                <a:solidFill>
                  <a:schemeClr val="bg1"/>
                </a:solidFill>
              </a:rPr>
            </a:br>
            <a:br>
              <a:rPr lang="en-US" sz="7000" b="1">
                <a:solidFill>
                  <a:schemeClr val="bg1"/>
                </a:solidFill>
              </a:rPr>
            </a:br>
            <a:br>
              <a:rPr lang="en-US" sz="7000" b="1">
                <a:solidFill>
                  <a:schemeClr val="bg1"/>
                </a:solidFill>
              </a:rPr>
            </a:br>
            <a:r>
              <a:rPr lang="en-US" sz="7000" b="1">
                <a:solidFill>
                  <a:schemeClr val="accent5">
                    <a:lumMod val="50000"/>
                  </a:schemeClr>
                </a:solidFill>
              </a:rPr>
              <a:t>CS 584</a:t>
            </a:r>
            <a:br>
              <a:rPr lang="en-US" sz="7000" b="1">
                <a:solidFill>
                  <a:schemeClr val="accent5">
                    <a:lumMod val="50000"/>
                  </a:schemeClr>
                </a:solidFill>
              </a:rPr>
            </a:br>
            <a:r>
              <a:rPr lang="en-US" sz="7000" b="1">
                <a:solidFill>
                  <a:schemeClr val="accent5">
                    <a:lumMod val="50000"/>
                  </a:schemeClr>
                </a:solidFill>
              </a:rPr>
              <a:t>Machine Learning</a:t>
            </a:r>
          </a:p>
        </p:txBody>
      </p:sp>
      <p:sp>
        <p:nvSpPr>
          <p:cNvPr id="3" name="Subtitle 2"/>
          <p:cNvSpPr>
            <a:spLocks noGrp="1"/>
          </p:cNvSpPr>
          <p:nvPr>
            <p:ph type="subTitle" idx="1"/>
          </p:nvPr>
        </p:nvSpPr>
        <p:spPr>
          <a:xfrm>
            <a:off x="1524000" y="4740373"/>
            <a:ext cx="9144000" cy="1655762"/>
          </a:xfrm>
        </p:spPr>
        <p:txBody>
          <a:bodyPr anchor="ctr">
            <a:normAutofit/>
          </a:bodyPr>
          <a:lstStyle/>
          <a:p>
            <a:r>
              <a:rPr lang="en-US" sz="4000" dirty="0"/>
              <a:t>Week 12</a:t>
            </a:r>
          </a:p>
          <a:p>
            <a:r>
              <a:rPr lang="en-US" sz="4000" dirty="0"/>
              <a:t>November 6, 2019</a:t>
            </a:r>
          </a:p>
        </p:txBody>
      </p:sp>
      <p:sp>
        <p:nvSpPr>
          <p:cNvPr id="9" name="Slide Number Placeholder 8"/>
          <p:cNvSpPr>
            <a:spLocks noGrp="1"/>
          </p:cNvSpPr>
          <p:nvPr>
            <p:ph type="sldNum" sz="quarter" idx="12"/>
          </p:nvPr>
        </p:nvSpPr>
        <p:spPr>
          <a:xfrm>
            <a:off x="9448800" y="0"/>
            <a:ext cx="2743200" cy="365125"/>
          </a:xfrm>
        </p:spPr>
        <p:txBody>
          <a:bodyPr/>
          <a:lstStyle/>
          <a:p>
            <a:fld id="{1C20BA80-1909-427C-B3BD-3DD8AEAFD5BE}" type="slidenum">
              <a:rPr lang="en-US" smtClean="0">
                <a:solidFill>
                  <a:srgbClr val="FFFF00"/>
                </a:solidFill>
              </a:rPr>
              <a:t>1</a:t>
            </a:fld>
            <a:endParaRPr lang="en-US">
              <a:solidFill>
                <a:srgbClr val="FFFF00"/>
              </a:solidFill>
            </a:endParaRPr>
          </a:p>
        </p:txBody>
      </p:sp>
      <p:pic>
        <p:nvPicPr>
          <p:cNvPr id="13" name="Picture 12">
            <a:extLst>
              <a:ext uri="{FF2B5EF4-FFF2-40B4-BE49-F238E27FC236}">
                <a16:creationId xmlns:a16="http://schemas.microsoft.com/office/drawing/2014/main" id="{A41E5C9E-5B35-47BB-8A82-326EB9820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562"/>
            <a:ext cx="12192000" cy="13166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3139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10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6536618" y="1604963"/>
            <a:ext cx="4602279" cy="4572000"/>
          </a:xfrm>
          <a:prstGeom prst="rect">
            <a:avLst/>
          </a:prstGeom>
        </p:spPr>
      </p:pic>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168557846"/>
              </p:ext>
            </p:extLst>
          </p:nvPr>
        </p:nvGraphicFramePr>
        <p:xfrm>
          <a:off x="838200" y="1690688"/>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6174"/>
                  </a:ext>
                </a:extLst>
              </a:tr>
            </a:tbl>
          </a:graphicData>
        </a:graphic>
      </p:graphicFrame>
      <p:graphicFrame>
        <p:nvGraphicFramePr>
          <p:cNvPr id="3" name="Table 2">
            <a:extLst>
              <a:ext uri="{FF2B5EF4-FFF2-40B4-BE49-F238E27FC236}">
                <a16:creationId xmlns:a16="http://schemas.microsoft.com/office/drawing/2014/main" id="{7E7D2DBC-AED5-4562-9681-AFB7D56A2D59}"/>
              </a:ext>
            </a:extLst>
          </p:cNvPr>
          <p:cNvGraphicFramePr>
            <a:graphicFrameLocks noGrp="1"/>
          </p:cNvGraphicFramePr>
          <p:nvPr>
            <p:extLst>
              <p:ext uri="{D42A27DB-BD31-4B8C-83A1-F6EECF244321}">
                <p14:modId xmlns:p14="http://schemas.microsoft.com/office/powerpoint/2010/main" val="907721447"/>
              </p:ext>
            </p:extLst>
          </p:nvPr>
        </p:nvGraphicFramePr>
        <p:xfrm>
          <a:off x="3516085" y="1690688"/>
          <a:ext cx="2362200" cy="2927963"/>
        </p:xfrm>
        <a:graphic>
          <a:graphicData uri="http://schemas.openxmlformats.org/drawingml/2006/table">
            <a:tbl>
              <a:tblPr/>
              <a:tblGrid>
                <a:gridCol w="1181100">
                  <a:extLst>
                    <a:ext uri="{9D8B030D-6E8A-4147-A177-3AD203B41FA5}">
                      <a16:colId xmlns:a16="http://schemas.microsoft.com/office/drawing/2014/main" val="657743961"/>
                    </a:ext>
                  </a:extLst>
                </a:gridCol>
                <a:gridCol w="1181100">
                  <a:extLst>
                    <a:ext uri="{9D8B030D-6E8A-4147-A177-3AD203B41FA5}">
                      <a16:colId xmlns:a16="http://schemas.microsoft.com/office/drawing/2014/main" val="355560364"/>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Number of Neighbors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6645108"/>
                  </a:ext>
                </a:extLst>
              </a:tr>
              <a:tr h="243997">
                <a:tc>
                  <a:txBody>
                    <a:bodyPr/>
                    <a:lstStyle/>
                    <a:p>
                      <a:pPr algn="ctr" fontAlgn="b"/>
                      <a:r>
                        <a:rPr lang="en-US" sz="1400" b="0" i="0" u="none" strike="noStrike" dirty="0">
                          <a:solidFill>
                            <a:srgbClr val="000000"/>
                          </a:solidFill>
                          <a:effectLst/>
                          <a:latin typeface="Calibri" panose="020F0502020204030204" pitchFamily="34"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032611"/>
                  </a:ext>
                </a:extLst>
              </a:tr>
              <a:tr h="243997">
                <a:tc>
                  <a:txBody>
                    <a:bodyPr/>
                    <a:lstStyle/>
                    <a:p>
                      <a:pPr algn="ctr" fontAlgn="b"/>
                      <a:r>
                        <a:rPr lang="en-US" sz="1400" b="0" i="0" u="none" strike="noStrike" dirty="0">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3675255"/>
                  </a:ext>
                </a:extLst>
              </a:tr>
              <a:tr h="243997">
                <a:tc>
                  <a:txBody>
                    <a:bodyPr/>
                    <a:lstStyle/>
                    <a:p>
                      <a:pPr algn="ctr" fontAlgn="b"/>
                      <a:r>
                        <a:rPr lang="en-US" sz="1400" b="0" i="0" u="none" strike="noStrike" dirty="0">
                          <a:solidFill>
                            <a:srgbClr val="000000"/>
                          </a:solidFill>
                          <a:effectLst/>
                          <a:latin typeface="Calibri" panose="020F0502020204030204" pitchFamily="34" charset="0"/>
                        </a:rPr>
                        <a:t>13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60419778"/>
                  </a:ext>
                </a:extLst>
              </a:tr>
              <a:tr h="243997">
                <a:tc>
                  <a:txBody>
                    <a:bodyPr/>
                    <a:lstStyle/>
                    <a:p>
                      <a:pPr algn="ctr" fontAlgn="b"/>
                      <a:r>
                        <a:rPr lang="en-US" sz="1400" b="0" i="0" u="none" strike="noStrike" dirty="0">
                          <a:solidFill>
                            <a:srgbClr val="000000"/>
                          </a:solidFill>
                          <a:effectLst/>
                          <a:latin typeface="Calibri" panose="020F0502020204030204" pitchFamily="34" charset="0"/>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7493619"/>
                  </a:ext>
                </a:extLst>
              </a:tr>
              <a:tr h="243997">
                <a:tc>
                  <a:txBody>
                    <a:bodyPr/>
                    <a:lstStyle/>
                    <a:p>
                      <a:pPr algn="ctr" fontAlgn="b"/>
                      <a:r>
                        <a:rPr lang="en-US" sz="1400" b="0" i="0" u="none" strike="noStrike" dirty="0">
                          <a:solidFill>
                            <a:srgbClr val="000000"/>
                          </a:solidFill>
                          <a:effectLst/>
                          <a:latin typeface="Calibri" panose="020F0502020204030204" pitchFamily="34" charset="0"/>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777353"/>
                  </a:ext>
                </a:extLst>
              </a:tr>
              <a:tr h="243997">
                <a:tc>
                  <a:txBody>
                    <a:bodyPr/>
                    <a:lstStyle/>
                    <a:p>
                      <a:pPr algn="ctr" fontAlgn="b"/>
                      <a:r>
                        <a:rPr lang="en-US" sz="1400" b="0" i="0" u="none" strike="noStrike" dirty="0">
                          <a:solidFill>
                            <a:srgbClr val="000000"/>
                          </a:solidFill>
                          <a:effectLst/>
                          <a:latin typeface="Calibri" panose="020F0502020204030204" pitchFamily="34"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9326575"/>
                  </a:ext>
                </a:extLst>
              </a:tr>
              <a:tr h="243997">
                <a:tc>
                  <a:txBody>
                    <a:bodyPr/>
                    <a:lstStyle/>
                    <a:p>
                      <a:pPr algn="ctr" fontAlgn="b"/>
                      <a:r>
                        <a:rPr lang="en-US" sz="1400" b="0" i="0" u="none" strike="noStrike" dirty="0">
                          <a:solidFill>
                            <a:srgbClr val="000000"/>
                          </a:solidFill>
                          <a:effectLst/>
                          <a:latin typeface="Calibri" panose="020F0502020204030204" pitchFamily="34" charset="0"/>
                        </a:rPr>
                        <a:t>17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022751"/>
                  </a:ext>
                </a:extLst>
              </a:tr>
              <a:tr h="243997">
                <a:tc>
                  <a:txBody>
                    <a:bodyPr/>
                    <a:lstStyle/>
                    <a:p>
                      <a:pPr algn="ctr" fontAlgn="b"/>
                      <a:r>
                        <a:rPr lang="en-US" sz="1400" b="0" i="0" u="none" strike="noStrike" dirty="0">
                          <a:solidFill>
                            <a:srgbClr val="000000"/>
                          </a:solidFill>
                          <a:effectLst/>
                          <a:latin typeface="Calibri" panose="020F0502020204030204" pitchFamily="34" charset="0"/>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532832"/>
                  </a:ext>
                </a:extLst>
              </a:tr>
              <a:tr h="243997">
                <a:tc>
                  <a:txBody>
                    <a:bodyPr/>
                    <a:lstStyle/>
                    <a:p>
                      <a:pPr algn="ctr" fontAlgn="b"/>
                      <a:r>
                        <a:rPr lang="en-US" sz="1400" b="0" i="0" u="none" strike="noStrike" dirty="0">
                          <a:solidFill>
                            <a:srgbClr val="000000"/>
                          </a:solidFill>
                          <a:effectLst/>
                          <a:latin typeface="Calibri" panose="020F0502020204030204" pitchFamily="34"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501297"/>
                  </a:ext>
                </a:extLst>
              </a:tr>
              <a:tr h="243997">
                <a:tc>
                  <a:txBody>
                    <a:bodyPr/>
                    <a:lstStyle/>
                    <a:p>
                      <a:pPr algn="ctr" fontAlgn="b"/>
                      <a:r>
                        <a:rPr lang="en-US" sz="1400" b="0" i="0" u="none" strike="noStrike" dirty="0">
                          <a:solidFill>
                            <a:srgbClr val="000000"/>
                          </a:solidFill>
                          <a:effectLst/>
                          <a:latin typeface="Calibri" panose="020F0502020204030204" pitchFamily="34" charset="0"/>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4297245"/>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38200" y="4917233"/>
            <a:ext cx="5040085" cy="12597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The 1-Neighor solution is as good as the 20-Neighbors solution!</a:t>
            </a:r>
          </a:p>
        </p:txBody>
      </p:sp>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66952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AB891-5E6E-41EC-948C-442105D9381A}"/>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Two-Neighbors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11</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Tree>
    <p:extLst>
      <p:ext uri="{BB962C8B-B14F-4D97-AF65-F5344CB8AC3E}">
        <p14:creationId xmlns:p14="http://schemas.microsoft.com/office/powerpoint/2010/main" val="3726285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12</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((10,2))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(1,11,1):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=k,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tree_accuracy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objTree.score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objTree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tree.DecisionTreeClassifier</a:t>
            </a:r>
            <a:r>
              <a:rPr lang="en-US" sz="1200" b="1" dirty="0">
                <a:latin typeface="Courier New" panose="02070309020205020404" pitchFamily="49" charset="0"/>
                <a:cs typeface="Courier New" panose="02070309020205020404" pitchFamily="49" charset="0"/>
              </a:rPr>
              <a:t>(criterion='entropy', </a:t>
            </a:r>
            <a:r>
              <a:rPr lang="en-US" sz="1200" b="1" dirty="0" err="1">
                <a:latin typeface="Courier New" panose="02070309020205020404" pitchFamily="49" charset="0"/>
                <a:cs typeface="Courier New" panose="02070309020205020404" pitchFamily="49" charset="0"/>
              </a:rPr>
              <a:t>max_depth</a:t>
            </a:r>
            <a:r>
              <a:rPr lang="en-US" sz="1200" b="1" dirty="0">
                <a:latin typeface="Courier New" panose="02070309020205020404" pitchFamily="49" charset="0"/>
                <a:cs typeface="Courier New" panose="02070309020205020404" pitchFamily="49" charset="0"/>
              </a:rPr>
              <a:t>=2,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objTree.fit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thisFit.predict_proba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tree_Mean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BB0C516E-AD81-40A0-A0A7-011644BFF03D}"/>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1870220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Classification Tree</a:t>
            </a:r>
          </a:p>
        </p:txBody>
      </p:sp>
      <p:sp>
        <p:nvSpPr>
          <p:cNvPr id="7" name="Slide Number Placeholder 6"/>
          <p:cNvSpPr>
            <a:spLocks noGrp="1"/>
          </p:cNvSpPr>
          <p:nvPr>
            <p:ph type="sldNum" sz="quarter" idx="12"/>
          </p:nvPr>
        </p:nvSpPr>
        <p:spPr/>
        <p:txBody>
          <a:bodyPr/>
          <a:lstStyle/>
          <a:p>
            <a:fld id="{1C20BA80-1909-427C-B3BD-3DD8AEAFD5BE}" type="slidenum">
              <a:rPr lang="en-US" smtClean="0"/>
              <a:t>13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6536618" y="1604963"/>
            <a:ext cx="4602279" cy="4572000"/>
          </a:xfrm>
          <a:prstGeom prst="rect">
            <a:avLst/>
          </a:prstGeom>
        </p:spPr>
      </p:pic>
      <p:graphicFrame>
        <p:nvGraphicFramePr>
          <p:cNvPr id="12" name="Table 11">
            <a:extLst>
              <a:ext uri="{FF2B5EF4-FFF2-40B4-BE49-F238E27FC236}">
                <a16:creationId xmlns:a16="http://schemas.microsoft.com/office/drawing/2014/main" id="{D6E8EB60-C903-4DFF-91DC-2FA929E86361}"/>
              </a:ext>
            </a:extLst>
          </p:cNvPr>
          <p:cNvGraphicFramePr>
            <a:graphicFrameLocks noGrp="1"/>
          </p:cNvGraphicFramePr>
          <p:nvPr>
            <p:extLst>
              <p:ext uri="{D42A27DB-BD31-4B8C-83A1-F6EECF244321}">
                <p14:modId xmlns:p14="http://schemas.microsoft.com/office/powerpoint/2010/main" val="3683868974"/>
              </p:ext>
            </p:extLst>
          </p:nvPr>
        </p:nvGraphicFramePr>
        <p:xfrm>
          <a:off x="848308" y="1604963"/>
          <a:ext cx="2362200" cy="2927963"/>
        </p:xfrm>
        <a:graphic>
          <a:graphicData uri="http://schemas.openxmlformats.org/drawingml/2006/table">
            <a:tbl>
              <a:tblPr/>
              <a:tblGrid>
                <a:gridCol w="1181100">
                  <a:extLst>
                    <a:ext uri="{9D8B030D-6E8A-4147-A177-3AD203B41FA5}">
                      <a16:colId xmlns:a16="http://schemas.microsoft.com/office/drawing/2014/main" val="3514236971"/>
                    </a:ext>
                  </a:extLst>
                </a:gridCol>
                <a:gridCol w="1181100">
                  <a:extLst>
                    <a:ext uri="{9D8B030D-6E8A-4147-A177-3AD203B41FA5}">
                      <a16:colId xmlns:a16="http://schemas.microsoft.com/office/drawing/2014/main" val="2037484005"/>
                    </a:ext>
                  </a:extLst>
                </a:gridCol>
              </a:tblGrid>
              <a:tr h="487993">
                <a:tc>
                  <a:txBody>
                    <a:bodyPr/>
                    <a:lstStyle/>
                    <a:p>
                      <a:pPr algn="ctr" fontAlgn="b"/>
                      <a:r>
                        <a:rPr lang="en-US" sz="1400" b="0" i="0" u="none" strike="noStrike" dirty="0">
                          <a:solidFill>
                            <a:srgbClr val="000000"/>
                          </a:solidFill>
                          <a:effectLst/>
                          <a:latin typeface="Calibri" panose="020F0502020204030204" pitchFamily="34" charset="0"/>
                        </a:rPr>
                        <a:t>Maximum Depths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91392"/>
                  </a:ext>
                </a:extLst>
              </a:tr>
              <a:tr h="243997">
                <a:tc>
                  <a:txBody>
                    <a:bodyPr/>
                    <a:lstStyle/>
                    <a:p>
                      <a:pPr algn="ctr" fontAlgn="b"/>
                      <a:r>
                        <a:rPr lang="en-US" sz="14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844836"/>
                  </a:ext>
                </a:extLst>
              </a:tr>
              <a:tr h="243997">
                <a:tc>
                  <a:txBody>
                    <a:bodyPr/>
                    <a:lstStyle/>
                    <a:p>
                      <a:pPr algn="ctr" fontAlgn="b"/>
                      <a:r>
                        <a:rPr lang="en-US" sz="14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9538245"/>
                  </a:ext>
                </a:extLst>
              </a:tr>
              <a:tr h="243997">
                <a:tc>
                  <a:txBody>
                    <a:bodyPr/>
                    <a:lstStyle/>
                    <a:p>
                      <a:pPr algn="ctr" fontAlgn="b"/>
                      <a:r>
                        <a:rPr lang="en-US" sz="14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59718"/>
                  </a:ext>
                </a:extLst>
              </a:tr>
              <a:tr h="243997">
                <a:tc>
                  <a:txBody>
                    <a:bodyPr/>
                    <a:lstStyle/>
                    <a:p>
                      <a:pPr algn="ctr" fontAlgn="b"/>
                      <a:r>
                        <a:rPr lang="en-US" sz="14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982382"/>
                  </a:ext>
                </a:extLst>
              </a:tr>
              <a:tr h="243997">
                <a:tc>
                  <a:txBody>
                    <a:bodyPr/>
                    <a:lstStyle/>
                    <a:p>
                      <a:pPr algn="ctr" fontAlgn="b"/>
                      <a:r>
                        <a:rPr lang="en-US" sz="14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085665"/>
                  </a:ext>
                </a:extLst>
              </a:tr>
              <a:tr h="243997">
                <a:tc>
                  <a:txBody>
                    <a:bodyPr/>
                    <a:lstStyle/>
                    <a:p>
                      <a:pPr algn="ctr" fontAlgn="b"/>
                      <a:r>
                        <a:rPr lang="en-US" sz="14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987991"/>
                  </a:ext>
                </a:extLst>
              </a:tr>
              <a:tr h="243997">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34369"/>
                  </a:ext>
                </a:extLst>
              </a:tr>
              <a:tr h="243997">
                <a:tc>
                  <a:txBody>
                    <a:bodyPr/>
                    <a:lstStyle/>
                    <a:p>
                      <a:pPr algn="ctr" fontAlgn="b"/>
                      <a:r>
                        <a:rPr lang="en-US" sz="14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3910949"/>
                  </a:ext>
                </a:extLst>
              </a:tr>
              <a:tr h="243997">
                <a:tc>
                  <a:txBody>
                    <a:bodyPr/>
                    <a:lstStyle/>
                    <a:p>
                      <a:pPr algn="ctr" fontAlgn="b"/>
                      <a:r>
                        <a:rPr lang="en-US" sz="14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100%</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6292178"/>
                  </a:ext>
                </a:extLst>
              </a:tr>
              <a:tr h="243997">
                <a:tc>
                  <a:txBody>
                    <a:bodyPr/>
                    <a:lstStyle/>
                    <a:p>
                      <a:pPr algn="ctr" fontAlgn="b"/>
                      <a:r>
                        <a:rPr lang="en-US" sz="14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6174"/>
                  </a:ext>
                </a:extLst>
              </a:tr>
            </a:tbl>
          </a:graphicData>
        </a:graphic>
      </p:graphicFrame>
      <p:sp>
        <p:nvSpPr>
          <p:cNvPr id="18" name="Rectangle: Rounded Corners 17">
            <a:extLst>
              <a:ext uri="{FF2B5EF4-FFF2-40B4-BE49-F238E27FC236}">
                <a16:creationId xmlns:a16="http://schemas.microsoft.com/office/drawing/2014/main" id="{10BCEF52-A500-4A1E-8149-0CDCEE7AA6F3}"/>
              </a:ext>
            </a:extLst>
          </p:cNvPr>
          <p:cNvSpPr/>
          <p:nvPr/>
        </p:nvSpPr>
        <p:spPr>
          <a:xfrm>
            <a:off x="848308" y="4749281"/>
            <a:ext cx="2341983" cy="142768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Go with the classification tree with depth two!</a:t>
            </a:r>
          </a:p>
        </p:txBody>
      </p:sp>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pic>
        <p:nvPicPr>
          <p:cNvPr id="4" name="Picture 3">
            <a:extLst>
              <a:ext uri="{FF2B5EF4-FFF2-40B4-BE49-F238E27FC236}">
                <a16:creationId xmlns:a16="http://schemas.microsoft.com/office/drawing/2014/main" id="{2F5F3C7A-7062-462D-BC90-565DB15C2397}"/>
              </a:ext>
            </a:extLst>
          </p:cNvPr>
          <p:cNvPicPr>
            <a:picLocks noChangeAspect="1"/>
          </p:cNvPicPr>
          <p:nvPr/>
        </p:nvPicPr>
        <p:blipFill>
          <a:blip r:embed="rId5"/>
          <a:stretch>
            <a:fillRect/>
          </a:stretch>
        </p:blipFill>
        <p:spPr>
          <a:xfrm>
            <a:off x="3520597" y="1604963"/>
            <a:ext cx="2685714" cy="3480221"/>
          </a:xfrm>
          <a:prstGeom prst="rect">
            <a:avLst/>
          </a:prstGeom>
        </p:spPr>
      </p:pic>
    </p:spTree>
    <p:extLst>
      <p:ext uri="{BB962C8B-B14F-4D97-AF65-F5344CB8AC3E}">
        <p14:creationId xmlns:p14="http://schemas.microsoft.com/office/powerpoint/2010/main" val="1125232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7E8D0-5ED9-43F7-B9AA-93FBA5D4484B}"/>
              </a:ext>
            </a:extLst>
          </p:cNvPr>
          <p:cNvPicPr>
            <a:picLocks noChangeAspect="1"/>
          </p:cNvPicPr>
          <p:nvPr/>
        </p:nvPicPr>
        <p:blipFill>
          <a:blip r:embed="rId3"/>
          <a:stretch>
            <a:fillRect/>
          </a:stretch>
        </p:blipFill>
        <p:spPr>
          <a:xfrm>
            <a:off x="3887025" y="1647143"/>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Depth-Two Tree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841866" y="3832401"/>
            <a:ext cx="2761861" cy="1418253"/>
          </a:xfrm>
          <a:prstGeom prst="wedgeRoundRectCallout">
            <a:avLst>
              <a:gd name="adj1" fmla="val -119299"/>
              <a:gd name="adj2" fmla="val -92866"/>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pic>
        <p:nvPicPr>
          <p:cNvPr id="10" name="Picture 9">
            <a:extLst>
              <a:ext uri="{FF2B5EF4-FFF2-40B4-BE49-F238E27FC236}">
                <a16:creationId xmlns:a16="http://schemas.microsoft.com/office/drawing/2014/main" id="{6397835A-F54C-4FD5-97D0-2F12F5CEB38C}"/>
              </a:ext>
            </a:extLst>
          </p:cNvPr>
          <p:cNvPicPr>
            <a:picLocks noChangeAspect="1"/>
          </p:cNvPicPr>
          <p:nvPr/>
        </p:nvPicPr>
        <p:blipFill>
          <a:blip r:embed="rId5"/>
          <a:stretch>
            <a:fillRect/>
          </a:stretch>
        </p:blipFill>
        <p:spPr>
          <a:xfrm>
            <a:off x="8879939" y="961819"/>
            <a:ext cx="2685714" cy="2662648"/>
          </a:xfrm>
          <a:prstGeom prst="rect">
            <a:avLst/>
          </a:prstGeom>
        </p:spPr>
      </p:pic>
      <p:sp>
        <p:nvSpPr>
          <p:cNvPr id="8" name="TextBox 7">
            <a:extLst>
              <a:ext uri="{FF2B5EF4-FFF2-40B4-BE49-F238E27FC236}">
                <a16:creationId xmlns:a16="http://schemas.microsoft.com/office/drawing/2014/main" id="{02BECC23-6A58-46AE-8159-35A262DB160C}"/>
              </a:ext>
            </a:extLst>
          </p:cNvPr>
          <p:cNvSpPr txBox="1"/>
          <p:nvPr/>
        </p:nvSpPr>
        <p:spPr>
          <a:xfrm>
            <a:off x="4310742" y="3331029"/>
            <a:ext cx="1054360" cy="369332"/>
          </a:xfrm>
          <a:prstGeom prst="rect">
            <a:avLst/>
          </a:prstGeom>
          <a:noFill/>
        </p:spPr>
        <p:txBody>
          <a:bodyPr wrap="square" rtlCol="0">
            <a:spAutoFit/>
          </a:bodyPr>
          <a:lstStyle/>
          <a:p>
            <a:r>
              <a:rPr lang="en-US" dirty="0"/>
              <a:t>Y = 0.342</a:t>
            </a:r>
          </a:p>
        </p:txBody>
      </p:sp>
      <p:sp>
        <p:nvSpPr>
          <p:cNvPr id="11" name="TextBox 10">
            <a:extLst>
              <a:ext uri="{FF2B5EF4-FFF2-40B4-BE49-F238E27FC236}">
                <a16:creationId xmlns:a16="http://schemas.microsoft.com/office/drawing/2014/main" id="{AABFCDC8-33EB-4C53-80F5-72B52FD955AA}"/>
              </a:ext>
            </a:extLst>
          </p:cNvPr>
          <p:cNvSpPr txBox="1"/>
          <p:nvPr/>
        </p:nvSpPr>
        <p:spPr>
          <a:xfrm>
            <a:off x="6867331" y="5456395"/>
            <a:ext cx="1090962" cy="369332"/>
          </a:xfrm>
          <a:prstGeom prst="rect">
            <a:avLst/>
          </a:prstGeom>
          <a:noFill/>
        </p:spPr>
        <p:txBody>
          <a:bodyPr wrap="square" rtlCol="0">
            <a:spAutoFit/>
          </a:bodyPr>
          <a:lstStyle/>
          <a:p>
            <a:r>
              <a:rPr lang="en-US" dirty="0"/>
              <a:t>X = 0.823</a:t>
            </a:r>
          </a:p>
        </p:txBody>
      </p:sp>
    </p:spTree>
    <p:extLst>
      <p:ext uri="{BB962C8B-B14F-4D97-AF65-F5344CB8AC3E}">
        <p14:creationId xmlns:p14="http://schemas.microsoft.com/office/powerpoint/2010/main" val="285584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15</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sm.add_constant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prepend=True)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logit = </a:t>
            </a:r>
            <a:r>
              <a:rPr lang="en-US" sz="1200" b="1" dirty="0" err="1">
                <a:latin typeface="Courier New" panose="02070309020205020404" pitchFamily="49" charset="0"/>
                <a:cs typeface="Courier New" panose="02070309020205020404" pitchFamily="49" charset="0"/>
              </a:rPr>
              <a:t>sm.MNLogit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 of Target Variable:", </a:t>
            </a:r>
            <a:r>
              <a:rPr lang="en-US" sz="1200" b="1" dirty="0" err="1">
                <a:latin typeface="Courier New" panose="02070309020205020404" pitchFamily="49" charset="0"/>
                <a:cs typeface="Courier New" panose="02070309020205020404" pitchFamily="49" charset="0"/>
              </a:rPr>
              <a:t>logit.endog_names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print("Name(s) of Predictors:", </a:t>
            </a:r>
            <a:r>
              <a:rPr lang="en-US" sz="1200" b="1" dirty="0" err="1">
                <a:latin typeface="Courier New" panose="02070309020205020404" pitchFamily="49" charset="0"/>
                <a:cs typeface="Courier New" panose="02070309020205020404" pitchFamily="49" charset="0"/>
              </a:rPr>
              <a:t>logit.exog_names</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logit.fit</a:t>
            </a:r>
            <a:r>
              <a:rPr lang="en-US" sz="1200" b="1" dirty="0">
                <a:latin typeface="Courier New" panose="02070309020205020404" pitchFamily="49" charset="0"/>
                <a:cs typeface="Courier New" panose="02070309020205020404" pitchFamily="49" charset="0"/>
              </a:rPr>
              <a:t>(method='</a:t>
            </a:r>
            <a:r>
              <a:rPr lang="en-US" sz="1200" b="1" dirty="0" err="1">
                <a:latin typeface="Courier New" panose="02070309020205020404" pitchFamily="49" charset="0"/>
                <a:cs typeface="Courier New" panose="02070309020205020404" pitchFamily="49" charset="0"/>
              </a:rPr>
              <a:t>bfgs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full_output</a:t>
            </a:r>
            <a:r>
              <a:rPr lang="en-US" sz="1200" b="1" dirty="0">
                <a:latin typeface="Courier New" panose="02070309020205020404" pitchFamily="49" charset="0"/>
                <a:cs typeface="Courier New" panose="02070309020205020404" pitchFamily="49" charset="0"/>
              </a:rPr>
              <a:t> = True, </a:t>
            </a:r>
            <a:r>
              <a:rPr lang="en-US" sz="1200" b="1" dirty="0" err="1">
                <a:latin typeface="Courier New" panose="02070309020205020404" pitchFamily="49" charset="0"/>
                <a:cs typeface="Courier New" panose="02070309020205020404" pitchFamily="49" charset="0"/>
              </a:rPr>
              <a:t>maxiter</a:t>
            </a:r>
            <a:r>
              <a:rPr lang="en-US" sz="1200" b="1" dirty="0">
                <a:latin typeface="Courier New" panose="02070309020205020404" pitchFamily="49" charset="0"/>
                <a:cs typeface="Courier New" panose="02070309020205020404" pitchFamily="49" charset="0"/>
              </a:rPr>
              <a:t> = 100, </a:t>
            </a:r>
            <a:r>
              <a:rPr lang="en-US" sz="1200" b="1" dirty="0" err="1">
                <a:latin typeface="Courier New" panose="02070309020205020404" pitchFamily="49" charset="0"/>
                <a:cs typeface="Courier New" panose="02070309020205020404" pitchFamily="49" charset="0"/>
              </a:rPr>
              <a:t>tol</a:t>
            </a:r>
            <a:r>
              <a:rPr lang="en-US" sz="1200" b="1" dirty="0">
                <a:latin typeface="Courier New" panose="02070309020205020404" pitchFamily="49" charset="0"/>
                <a:cs typeface="Courier New" panose="02070309020205020404" pitchFamily="49" charset="0"/>
              </a:rPr>
              <a:t> = 1e-8, </a:t>
            </a:r>
            <a:r>
              <a:rPr lang="en-US" sz="1200" b="1" dirty="0" err="1">
                <a:latin typeface="Courier New" panose="02070309020205020404" pitchFamily="49" charset="0"/>
                <a:cs typeface="Courier New" panose="02070309020205020404" pitchFamily="49" charset="0"/>
              </a:rPr>
              <a:t>retall</a:t>
            </a:r>
            <a:r>
              <a:rPr lang="en-US" sz="1200" b="1" dirty="0">
                <a:latin typeface="Courier New" panose="02070309020205020404" pitchFamily="49" charset="0"/>
                <a:cs typeface="Courier New" panose="02070309020205020404" pitchFamily="49" charset="0"/>
              </a:rPr>
              <a:t> = True)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print(</a:t>
            </a:r>
            <a:r>
              <a:rPr lang="en-US" sz="1200" b="1" dirty="0" err="1">
                <a:latin typeface="Courier New" panose="02070309020205020404" pitchFamily="49" charset="0"/>
                <a:cs typeface="Courier New" panose="02070309020205020404" pitchFamily="49" charset="0"/>
              </a:rPr>
              <a:t>thisFit.summary</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p:txBody>
      </p:sp>
      <p:sp>
        <p:nvSpPr>
          <p:cNvPr id="9" name="Rectangle 8">
            <a:extLst>
              <a:ext uri="{FF2B5EF4-FFF2-40B4-BE49-F238E27FC236}">
                <a16:creationId xmlns:a16="http://schemas.microsoft.com/office/drawing/2014/main" id="{FC74303E-413F-4170-A438-AEC618A2F9C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119970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Logistic Regression Model (BFGS)</a:t>
            </a:r>
          </a:p>
        </p:txBody>
      </p:sp>
      <p:sp>
        <p:nvSpPr>
          <p:cNvPr id="7" name="Slide Number Placeholder 6"/>
          <p:cNvSpPr>
            <a:spLocks noGrp="1"/>
          </p:cNvSpPr>
          <p:nvPr>
            <p:ph type="sldNum" sz="quarter" idx="12"/>
          </p:nvPr>
        </p:nvSpPr>
        <p:spPr/>
        <p:txBody>
          <a:bodyPr/>
          <a:lstStyle/>
          <a:p>
            <a:fld id="{1C20BA80-1909-427C-B3BD-3DD8AEAFD5BE}" type="slidenum">
              <a:rPr lang="en-US" smtClean="0"/>
              <a:t>16</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6536618" y="1604963"/>
            <a:ext cx="4602279" cy="45720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848308" y="5010539"/>
            <a:ext cx="5247692" cy="116642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solidFill>
                  <a:schemeClr val="tx1"/>
                </a:solidFill>
              </a:rPr>
              <a:t>Signs of a Complete Separation</a:t>
            </a:r>
          </a:p>
          <a:p>
            <a:pPr marL="457200" indent="-457200">
              <a:buAutoNum type="arabicPeriod"/>
            </a:pPr>
            <a:r>
              <a:rPr lang="en-US" dirty="0">
                <a:solidFill>
                  <a:schemeClr val="tx1"/>
                </a:solidFill>
              </a:rPr>
              <a:t>Almost zero Log-Likelihood</a:t>
            </a:r>
          </a:p>
          <a:p>
            <a:pPr marL="457200" indent="-457200">
              <a:buAutoNum type="arabicPeriod"/>
            </a:pPr>
            <a:r>
              <a:rPr lang="en-US" dirty="0">
                <a:solidFill>
                  <a:schemeClr val="tx1"/>
                </a:solidFill>
              </a:rPr>
              <a:t>Large coefficients and standard errors</a:t>
            </a:r>
          </a:p>
          <a:p>
            <a:pPr marL="457200" indent="-457200">
              <a:buAutoNum type="arabicPeriod"/>
            </a:pPr>
            <a:r>
              <a:rPr lang="en-US" dirty="0">
                <a:solidFill>
                  <a:schemeClr val="tx1"/>
                </a:solidFill>
              </a:rPr>
              <a:t>Newton-Raphson method did not converge</a:t>
            </a:r>
          </a:p>
        </p:txBody>
      </p:sp>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
        <p:nvSpPr>
          <p:cNvPr id="10" name="TextBox 9">
            <a:extLst>
              <a:ext uri="{FF2B5EF4-FFF2-40B4-BE49-F238E27FC236}">
                <a16:creationId xmlns:a16="http://schemas.microsoft.com/office/drawing/2014/main" id="{54EB7308-639E-438C-8221-A3AEC1F2AB27}"/>
              </a:ext>
            </a:extLst>
          </p:cNvPr>
          <p:cNvSpPr txBox="1"/>
          <p:nvPr/>
        </p:nvSpPr>
        <p:spPr>
          <a:xfrm>
            <a:off x="750590" y="1606810"/>
            <a:ext cx="5698418" cy="3000821"/>
          </a:xfrm>
          <a:prstGeom prst="rect">
            <a:avLst/>
          </a:prstGeom>
          <a:noFill/>
        </p:spPr>
        <p:txBody>
          <a:bodyPr wrap="square" rtlCol="0">
            <a:spAutoFit/>
          </a:bodyPr>
          <a:lstStyle/>
          <a:p>
            <a:r>
              <a:rPr lang="en-US" sz="900" dirty="0">
                <a:latin typeface="Courier New" panose="02070309020205020404" pitchFamily="49" charset="0"/>
                <a:cs typeface="Courier New" panose="02070309020205020404" pitchFamily="49" charset="0"/>
              </a:rPr>
              <a:t>Optimization terminated successfully.</a:t>
            </a:r>
          </a:p>
          <a:p>
            <a:r>
              <a:rPr lang="en-US" sz="900" dirty="0">
                <a:latin typeface="Courier New" panose="02070309020205020404" pitchFamily="49" charset="0"/>
                <a:cs typeface="Courier New" panose="02070309020205020404" pitchFamily="49" charset="0"/>
              </a:rPr>
              <a:t>         Current function value: 0.000007</a:t>
            </a:r>
          </a:p>
          <a:p>
            <a:r>
              <a:rPr lang="en-US" sz="900" dirty="0">
                <a:latin typeface="Courier New" panose="02070309020205020404" pitchFamily="49" charset="0"/>
                <a:cs typeface="Courier New" panose="02070309020205020404" pitchFamily="49" charset="0"/>
              </a:rPr>
              <a:t>         Iterations: 20</a:t>
            </a:r>
          </a:p>
          <a:p>
            <a:r>
              <a:rPr lang="en-US" sz="900" dirty="0">
                <a:latin typeface="Courier New" panose="02070309020205020404" pitchFamily="49" charset="0"/>
                <a:cs typeface="Courier New" panose="02070309020205020404" pitchFamily="49" charset="0"/>
              </a:rPr>
              <a:t>         Function evaluations: 21</a:t>
            </a:r>
          </a:p>
          <a:p>
            <a:r>
              <a:rPr lang="en-US" sz="900" dirty="0">
                <a:latin typeface="Courier New" panose="02070309020205020404" pitchFamily="49" charset="0"/>
                <a:cs typeface="Courier New" panose="02070309020205020404" pitchFamily="49" charset="0"/>
              </a:rPr>
              <a:t>         Gradient evaluations: 21</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MNLogit</a:t>
            </a:r>
            <a:r>
              <a:rPr lang="en-US" sz="900" dirty="0">
                <a:latin typeface="Courier New" panose="02070309020205020404" pitchFamily="49" charset="0"/>
                <a:cs typeface="Courier New" panose="02070309020205020404" pitchFamily="49" charset="0"/>
              </a:rPr>
              <a:t> Regression Results                          </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Dep. Variable:                  Group   No. Observations:                  100</a:t>
            </a:r>
          </a:p>
          <a:p>
            <a:r>
              <a:rPr lang="en-US" sz="900" dirty="0">
                <a:latin typeface="Courier New" panose="02070309020205020404" pitchFamily="49" charset="0"/>
                <a:cs typeface="Courier New" panose="02070309020205020404" pitchFamily="49" charset="0"/>
              </a:rPr>
              <a:t>Model:                        </a:t>
            </a:r>
            <a:r>
              <a:rPr lang="en-US" sz="900" dirty="0" err="1">
                <a:latin typeface="Courier New" panose="02070309020205020404" pitchFamily="49" charset="0"/>
                <a:cs typeface="Courier New" panose="02070309020205020404" pitchFamily="49" charset="0"/>
              </a:rPr>
              <a:t>MNLogit</a:t>
            </a:r>
            <a:r>
              <a:rPr lang="en-US" sz="900" dirty="0">
                <a:latin typeface="Courier New" panose="02070309020205020404" pitchFamily="49" charset="0"/>
                <a:cs typeface="Courier New" panose="02070309020205020404" pitchFamily="49" charset="0"/>
              </a:rPr>
              <a:t>   Df Residuals:                       97</a:t>
            </a:r>
          </a:p>
          <a:p>
            <a:r>
              <a:rPr lang="en-US" sz="900" dirty="0">
                <a:latin typeface="Courier New" panose="02070309020205020404" pitchFamily="49" charset="0"/>
                <a:cs typeface="Courier New" panose="02070309020205020404" pitchFamily="49" charset="0"/>
              </a:rPr>
              <a:t>Method:                           MLE   Df Model:                            2</a:t>
            </a:r>
          </a:p>
          <a:p>
            <a:r>
              <a:rPr lang="en-US" sz="900" dirty="0">
                <a:latin typeface="Courier New" panose="02070309020205020404" pitchFamily="49" charset="0"/>
                <a:cs typeface="Courier New" panose="02070309020205020404" pitchFamily="49" charset="0"/>
              </a:rPr>
              <a:t>Date:                Tue, 05 Nov 2019   Pseudo R-</a:t>
            </a:r>
            <a:r>
              <a:rPr lang="en-US" sz="900" dirty="0" err="1">
                <a:latin typeface="Courier New" panose="02070309020205020404" pitchFamily="49" charset="0"/>
                <a:cs typeface="Courier New" panose="02070309020205020404" pitchFamily="49" charset="0"/>
              </a:rPr>
              <a:t>squ</a:t>
            </a:r>
            <a:r>
              <a:rPr lang="en-US" sz="900" dirty="0">
                <a:latin typeface="Courier New" panose="02070309020205020404" pitchFamily="49" charset="0"/>
                <a:cs typeface="Courier New" panose="02070309020205020404" pitchFamily="49" charset="0"/>
              </a:rPr>
              <a:t>.:                   1.000</a:t>
            </a:r>
          </a:p>
          <a:p>
            <a:r>
              <a:rPr lang="en-US" sz="900" dirty="0">
                <a:latin typeface="Courier New" panose="02070309020205020404" pitchFamily="49" charset="0"/>
                <a:cs typeface="Courier New" panose="02070309020205020404" pitchFamily="49" charset="0"/>
              </a:rPr>
              <a:t>Time:                        13:33:35   Log-Likelihood:            -0.00070161</a:t>
            </a:r>
          </a:p>
          <a:p>
            <a:r>
              <a:rPr lang="en-US" sz="900" dirty="0">
                <a:latin typeface="Courier New" panose="02070309020205020404" pitchFamily="49" charset="0"/>
                <a:cs typeface="Courier New" panose="02070309020205020404" pitchFamily="49" charset="0"/>
              </a:rPr>
              <a:t>converged:                       True   LL-Null:                       -66.875</a:t>
            </a:r>
          </a:p>
          <a:p>
            <a:r>
              <a:rPr lang="en-US" sz="900" dirty="0">
                <a:latin typeface="Courier New" panose="02070309020205020404" pitchFamily="49" charset="0"/>
                <a:cs typeface="Courier New" panose="02070309020205020404" pitchFamily="49" charset="0"/>
              </a:rPr>
              <a:t>Covariance Type:            </a:t>
            </a:r>
            <a:r>
              <a:rPr lang="en-US" sz="900" dirty="0" err="1">
                <a:latin typeface="Courier New" panose="02070309020205020404" pitchFamily="49" charset="0"/>
                <a:cs typeface="Courier New" panose="02070309020205020404" pitchFamily="49" charset="0"/>
              </a:rPr>
              <a:t>nonrobust</a:t>
            </a:r>
            <a:r>
              <a:rPr lang="en-US" sz="900" dirty="0">
                <a:latin typeface="Courier New" panose="02070309020205020404" pitchFamily="49" charset="0"/>
                <a:cs typeface="Courier New" panose="02070309020205020404" pitchFamily="49" charset="0"/>
              </a:rPr>
              <a:t>   LLR p-value:                 9.056e-30</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Group=1       </a:t>
            </a:r>
            <a:r>
              <a:rPr lang="en-US" sz="900" dirty="0" err="1">
                <a:latin typeface="Courier New" panose="02070309020205020404" pitchFamily="49" charset="0"/>
                <a:cs typeface="Courier New" panose="02070309020205020404" pitchFamily="49" charset="0"/>
              </a:rPr>
              <a:t>coef</a:t>
            </a:r>
            <a:r>
              <a:rPr lang="en-US" sz="900" dirty="0">
                <a:latin typeface="Courier New" panose="02070309020205020404" pitchFamily="49" charset="0"/>
                <a:cs typeface="Courier New" panose="02070309020205020404" pitchFamily="49" charset="0"/>
              </a:rPr>
              <a:t>    std err          z      P&gt;|z|      [0.025      0.975]</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const          6.3861    758.388      0.008      0.993   -1480.028    1492.800</a:t>
            </a:r>
          </a:p>
          <a:p>
            <a:r>
              <a:rPr lang="en-US" sz="900" dirty="0">
                <a:latin typeface="Courier New" panose="02070309020205020404" pitchFamily="49" charset="0"/>
                <a:cs typeface="Courier New" panose="02070309020205020404" pitchFamily="49" charset="0"/>
              </a:rPr>
              <a:t>X            -25.2173   4670.709     -0.005      0.996   -9179.639    9129.204</a:t>
            </a:r>
          </a:p>
          <a:p>
            <a:r>
              <a:rPr lang="en-US" sz="900" dirty="0">
                <a:latin typeface="Courier New" panose="02070309020205020404" pitchFamily="49" charset="0"/>
                <a:cs typeface="Courier New" panose="02070309020205020404" pitchFamily="49" charset="0"/>
              </a:rPr>
              <a:t>Y            -25.3037   5896.582     -0.004      0.997   -1.16e+04    1.15e+04</a:t>
            </a:r>
          </a:p>
          <a:p>
            <a:r>
              <a:rPr lang="en-US" sz="900" dirty="0">
                <a:latin typeface="Courier New" panose="02070309020205020404" pitchFamily="49" charset="0"/>
                <a:cs typeface="Courier New" panose="02070309020205020404" pitchFamily="49" charset="0"/>
              </a:rPr>
              <a:t>==============================================================================</a:t>
            </a:r>
          </a:p>
        </p:txBody>
      </p:sp>
      <p:sp>
        <p:nvSpPr>
          <p:cNvPr id="13" name="Rectangle: Rounded Corners 12">
            <a:extLst>
              <a:ext uri="{FF2B5EF4-FFF2-40B4-BE49-F238E27FC236}">
                <a16:creationId xmlns:a16="http://schemas.microsoft.com/office/drawing/2014/main" id="{8DDA40D3-C624-4F96-BF25-987CAF3BBE8F}"/>
              </a:ext>
            </a:extLst>
          </p:cNvPr>
          <p:cNvSpPr/>
          <p:nvPr/>
        </p:nvSpPr>
        <p:spPr>
          <a:xfrm>
            <a:off x="848308" y="4607631"/>
            <a:ext cx="5247692" cy="33759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 Misclassification Rate</a:t>
            </a:r>
          </a:p>
        </p:txBody>
      </p:sp>
    </p:spTree>
    <p:extLst>
      <p:ext uri="{BB962C8B-B14F-4D97-AF65-F5344CB8AC3E}">
        <p14:creationId xmlns:p14="http://schemas.microsoft.com/office/powerpoint/2010/main" val="306284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B7103C-EF71-46C5-801D-3CC1FD4D7E43}"/>
              </a:ext>
            </a:extLst>
          </p:cNvPr>
          <p:cNvPicPr>
            <a:picLocks noChangeAspect="1"/>
          </p:cNvPicPr>
          <p:nvPr/>
        </p:nvPicPr>
        <p:blipFill>
          <a:blip r:embed="rId3"/>
          <a:stretch>
            <a:fillRect/>
          </a:stretch>
        </p:blipFill>
        <p:spPr>
          <a:xfrm>
            <a:off x="3794860" y="1712457"/>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Logistic Regression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17</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Tree>
    <p:extLst>
      <p:ext uri="{BB962C8B-B14F-4D97-AF65-F5344CB8AC3E}">
        <p14:creationId xmlns:p14="http://schemas.microsoft.com/office/powerpoint/2010/main" val="2822844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MLP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18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p:txBody>
          <a:bodyPr anchor="ctr">
            <a:noAutofit/>
          </a:bodyPr>
          <a:lstStyle/>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result = </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(columns =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'Loss', 'Accuracy'])</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(1,5):</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(1,11,1):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nnObj</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nn.MLPClassifier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hidden_layer_sizes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activation = '</a:t>
            </a:r>
            <a:r>
              <a:rPr lang="en-US" sz="1200" b="1" dirty="0" err="1">
                <a:latin typeface="Courier New" panose="02070309020205020404" pitchFamily="49" charset="0"/>
                <a:cs typeface="Courier New" panose="02070309020205020404" pitchFamily="49" charset="0"/>
              </a:rPr>
              <a:t>relu</a:t>
            </a:r>
            <a:r>
              <a:rPr lang="en-US" sz="1200" b="1" dirty="0">
                <a:latin typeface="Courier New" panose="02070309020205020404" pitchFamily="49" charset="0"/>
                <a:cs typeface="Courier New" panose="02070309020205020404" pitchFamily="49" charset="0"/>
              </a:rPr>
              <a:t>', verbose = False,</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solver = '</a:t>
            </a:r>
            <a:r>
              <a:rPr lang="en-US" sz="1200" b="1" dirty="0" err="1">
                <a:latin typeface="Courier New" panose="02070309020205020404" pitchFamily="49" charset="0"/>
                <a:cs typeface="Courier New" panose="02070309020205020404" pitchFamily="49" charset="0"/>
              </a:rPr>
              <a:t>lbfgs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learning_rate_init</a:t>
            </a:r>
            <a:r>
              <a:rPr lang="en-US" sz="1200" b="1" dirty="0">
                <a:latin typeface="Courier New" panose="02070309020205020404" pitchFamily="49" charset="0"/>
                <a:cs typeface="Courier New" panose="02070309020205020404" pitchFamily="49" charset="0"/>
              </a:rPr>
              <a:t> = 0.1,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5000,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nnObj.out_activation</a:t>
            </a:r>
            <a:r>
              <a:rPr lang="en-US" sz="1200" b="1" dirty="0">
                <a:latin typeface="Courier New" panose="02070309020205020404" pitchFamily="49" charset="0"/>
                <a:cs typeface="Courier New" panose="02070309020205020404" pitchFamily="49" charset="0"/>
              </a:rPr>
              <a:t>_ = 'identity'</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nnObj.predict_proba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y_predProb</a:t>
            </a:r>
            <a:r>
              <a:rPr lang="en-US" sz="1200" b="1" dirty="0">
                <a:latin typeface="Courier New" panose="02070309020205020404" pitchFamily="49" charset="0"/>
                <a:cs typeface="Courier New" panose="02070309020205020404" pitchFamily="49" charset="0"/>
              </a:rPr>
              <a:t>[:,1] &gt;= </a:t>
            </a:r>
            <a:r>
              <a:rPr lang="en-US" sz="1200" b="1" dirty="0" err="1">
                <a:latin typeface="Courier New" panose="02070309020205020404" pitchFamily="49" charset="0"/>
                <a:cs typeface="Courier New" panose="02070309020205020404" pitchFamily="49" charset="0"/>
              </a:rPr>
              <a:t>y_threshold</a:t>
            </a:r>
            <a:r>
              <a:rPr lang="en-US" sz="1200" b="1" dirty="0">
                <a:latin typeface="Courier New" panose="02070309020205020404" pitchFamily="49" charset="0"/>
                <a:cs typeface="Courier New" panose="02070309020205020404" pitchFamily="49" charset="0"/>
              </a:rPr>
              <a:t>, 1, 0)</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mlp_loss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nnObj.loss</a:t>
            </a:r>
            <a:r>
              <a:rPr lang="en-US" sz="1200" b="1" dirty="0">
                <a:latin typeface="Courier New" panose="02070309020205020404" pitchFamily="49" charset="0"/>
                <a:cs typeface="Courier New" panose="02070309020205020404" pitchFamily="49" charset="0"/>
              </a:rPr>
              <a:t>_</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result = </a:t>
            </a:r>
            <a:r>
              <a:rPr lang="en-US" sz="1200" b="1" dirty="0" err="1">
                <a:latin typeface="Courier New" panose="02070309020205020404" pitchFamily="49" charset="0"/>
                <a:cs typeface="Courier New" panose="02070309020205020404" pitchFamily="49" charset="0"/>
              </a:rPr>
              <a:t>result.append</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pandas.DataFrame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mlp_loss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mlp_accuracy</a:t>
            </a:r>
            <a:r>
              <a:rPr lang="en-US" sz="1200" b="1" dirty="0">
                <a:latin typeface="Courier New" panose="02070309020205020404" pitchFamily="49" charset="0"/>
                <a:cs typeface="Courier New" panose="02070309020205020404" pitchFamily="49" charset="0"/>
              </a:rPr>
              <a:t>]], </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columns = ['</a:t>
            </a:r>
            <a:r>
              <a:rPr lang="en-US" sz="1200" b="1" dirty="0" err="1">
                <a:latin typeface="Courier New" panose="02070309020205020404" pitchFamily="49" charset="0"/>
                <a:cs typeface="Courier New" panose="02070309020205020404" pitchFamily="49" charset="0"/>
              </a:rPr>
              <a:t>nLayer</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nHiddenNeuron</a:t>
            </a:r>
            <a:r>
              <a:rPr lang="en-US" sz="1200" b="1" dirty="0">
                <a:latin typeface="Courier New" panose="02070309020205020404" pitchFamily="49" charset="0"/>
                <a:cs typeface="Courier New" panose="02070309020205020404" pitchFamily="49" charset="0"/>
              </a:rPr>
              <a:t>', 'Loss', 'Accuracy']))</a:t>
            </a:r>
          </a:p>
        </p:txBody>
      </p:sp>
      <p:sp>
        <p:nvSpPr>
          <p:cNvPr id="9" name="Rectangle 8">
            <a:extLst>
              <a:ext uri="{FF2B5EF4-FFF2-40B4-BE49-F238E27FC236}">
                <a16:creationId xmlns:a16="http://schemas.microsoft.com/office/drawing/2014/main" id="{338F1610-5B3C-4F86-A56D-1AB8262F4F6C}"/>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3512626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MLP Neural Network</a:t>
            </a:r>
          </a:p>
        </p:txBody>
      </p:sp>
      <p:sp>
        <p:nvSpPr>
          <p:cNvPr id="7" name="Slide Number Placeholder 6"/>
          <p:cNvSpPr>
            <a:spLocks noGrp="1"/>
          </p:cNvSpPr>
          <p:nvPr>
            <p:ph type="sldNum" sz="quarter" idx="12"/>
          </p:nvPr>
        </p:nvSpPr>
        <p:spPr/>
        <p:txBody>
          <a:bodyPr/>
          <a:lstStyle/>
          <a:p>
            <a:fld id="{1C20BA80-1909-427C-B3BD-3DD8AEAFD5BE}" type="slidenum">
              <a:rPr lang="en-US" smtClean="0"/>
              <a:t>19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7823202" y="1554162"/>
            <a:ext cx="3681824" cy="36576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761914" y="5478789"/>
            <a:ext cx="8305800" cy="67857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Minimum Loss Configuration: Number of Layers = 3, Number of Hidden Neurons = 7</a:t>
            </a:r>
          </a:p>
        </p:txBody>
      </p:sp>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graphicFrame>
        <p:nvGraphicFramePr>
          <p:cNvPr id="3" name="Table 2">
            <a:extLst>
              <a:ext uri="{FF2B5EF4-FFF2-40B4-BE49-F238E27FC236}">
                <a16:creationId xmlns:a16="http://schemas.microsoft.com/office/drawing/2014/main" id="{0A1597DE-7984-45B4-BB8B-F2D669F9A5B7}"/>
              </a:ext>
            </a:extLst>
          </p:cNvPr>
          <p:cNvGraphicFramePr>
            <a:graphicFrameLocks noGrp="1"/>
          </p:cNvGraphicFramePr>
          <p:nvPr>
            <p:extLst>
              <p:ext uri="{D42A27DB-BD31-4B8C-83A1-F6EECF244321}">
                <p14:modId xmlns:p14="http://schemas.microsoft.com/office/powerpoint/2010/main" val="1947096397"/>
              </p:ext>
            </p:extLst>
          </p:nvPr>
        </p:nvGraphicFramePr>
        <p:xfrm>
          <a:off x="838200" y="1568767"/>
          <a:ext cx="3327399" cy="3759168"/>
        </p:xfrm>
        <a:graphic>
          <a:graphicData uri="http://schemas.openxmlformats.org/drawingml/2006/table">
            <a:tbl>
              <a:tblPr/>
              <a:tblGrid>
                <a:gridCol w="456764">
                  <a:extLst>
                    <a:ext uri="{9D8B030D-6E8A-4147-A177-3AD203B41FA5}">
                      <a16:colId xmlns:a16="http://schemas.microsoft.com/office/drawing/2014/main" val="4131340217"/>
                    </a:ext>
                  </a:extLst>
                </a:gridCol>
                <a:gridCol w="1027719">
                  <a:extLst>
                    <a:ext uri="{9D8B030D-6E8A-4147-A177-3AD203B41FA5}">
                      <a16:colId xmlns:a16="http://schemas.microsoft.com/office/drawing/2014/main" val="2511587260"/>
                    </a:ext>
                  </a:extLst>
                </a:gridCol>
                <a:gridCol w="1056267">
                  <a:extLst>
                    <a:ext uri="{9D8B030D-6E8A-4147-A177-3AD203B41FA5}">
                      <a16:colId xmlns:a16="http://schemas.microsoft.com/office/drawing/2014/main" val="1337412389"/>
                    </a:ext>
                  </a:extLst>
                </a:gridCol>
                <a:gridCol w="786649">
                  <a:extLst>
                    <a:ext uri="{9D8B030D-6E8A-4147-A177-3AD203B41FA5}">
                      <a16:colId xmlns:a16="http://schemas.microsoft.com/office/drawing/2014/main" val="1373862095"/>
                    </a:ext>
                  </a:extLst>
                </a:gridCol>
              </a:tblGrid>
              <a:tr h="179008">
                <a:tc>
                  <a:txBody>
                    <a:bodyPr/>
                    <a:lstStyle/>
                    <a:p>
                      <a:pPr algn="ctr" fontAlgn="b"/>
                      <a:r>
                        <a:rPr lang="en-US" sz="1100" b="0" i="0" u="none" strike="noStrike" dirty="0" err="1">
                          <a:solidFill>
                            <a:srgbClr val="000000"/>
                          </a:solidFill>
                          <a:effectLst/>
                          <a:latin typeface="Calibri" panose="020F0502020204030204" pitchFamily="34" charset="0"/>
                        </a:rPr>
                        <a:t>nLayer</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err="1">
                          <a:solidFill>
                            <a:srgbClr val="000000"/>
                          </a:solidFill>
                          <a:effectLst/>
                          <a:latin typeface="Calibri" panose="020F0502020204030204" pitchFamily="34" charset="0"/>
                        </a:rPr>
                        <a:t>nHiddenNeuron</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0225244"/>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0.0001242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9177411"/>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0.6687501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0341578"/>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0.0000759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7261364"/>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0.0001625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5135154"/>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0.0000736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8165364"/>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0.0000629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4445636"/>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0.0000845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8091816"/>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0.0001053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4896782"/>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0.0000968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2769217"/>
                  </a:ext>
                </a:extLst>
              </a:tr>
              <a:tr h="179008">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0.0000668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392488"/>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0.0000821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3529567"/>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0.0000977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027929"/>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4760724"/>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0.0000759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5151031"/>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0.0000427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8812312"/>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0.0000385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3252540"/>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0.0000448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194320"/>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0.0000511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92"/>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066528"/>
                  </a:ext>
                </a:extLst>
              </a:tr>
              <a:tr h="179008">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0.0000621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082825"/>
                  </a:ext>
                </a:extLst>
              </a:tr>
            </a:tbl>
          </a:graphicData>
        </a:graphic>
      </p:graphicFrame>
      <p:graphicFrame>
        <p:nvGraphicFramePr>
          <p:cNvPr id="4" name="Table 3">
            <a:extLst>
              <a:ext uri="{FF2B5EF4-FFF2-40B4-BE49-F238E27FC236}">
                <a16:creationId xmlns:a16="http://schemas.microsoft.com/office/drawing/2014/main" id="{1A92B9DD-C1E3-4ECA-9AF7-EFFF0A325233}"/>
              </a:ext>
            </a:extLst>
          </p:cNvPr>
          <p:cNvGraphicFramePr>
            <a:graphicFrameLocks noGrp="1"/>
          </p:cNvGraphicFramePr>
          <p:nvPr>
            <p:extLst>
              <p:ext uri="{D42A27DB-BD31-4B8C-83A1-F6EECF244321}">
                <p14:modId xmlns:p14="http://schemas.microsoft.com/office/powerpoint/2010/main" val="597300778"/>
              </p:ext>
            </p:extLst>
          </p:nvPr>
        </p:nvGraphicFramePr>
        <p:xfrm>
          <a:off x="4336921" y="1567641"/>
          <a:ext cx="3327400" cy="3760302"/>
        </p:xfrm>
        <a:graphic>
          <a:graphicData uri="http://schemas.openxmlformats.org/drawingml/2006/table">
            <a:tbl>
              <a:tblPr/>
              <a:tblGrid>
                <a:gridCol w="457200">
                  <a:extLst>
                    <a:ext uri="{9D8B030D-6E8A-4147-A177-3AD203B41FA5}">
                      <a16:colId xmlns:a16="http://schemas.microsoft.com/office/drawing/2014/main" val="201527111"/>
                    </a:ext>
                  </a:extLst>
                </a:gridCol>
                <a:gridCol w="1028700">
                  <a:extLst>
                    <a:ext uri="{9D8B030D-6E8A-4147-A177-3AD203B41FA5}">
                      <a16:colId xmlns:a16="http://schemas.microsoft.com/office/drawing/2014/main" val="1800952009"/>
                    </a:ext>
                  </a:extLst>
                </a:gridCol>
                <a:gridCol w="990600">
                  <a:extLst>
                    <a:ext uri="{9D8B030D-6E8A-4147-A177-3AD203B41FA5}">
                      <a16:colId xmlns:a16="http://schemas.microsoft.com/office/drawing/2014/main" val="2862507077"/>
                    </a:ext>
                  </a:extLst>
                </a:gridCol>
                <a:gridCol w="850900">
                  <a:extLst>
                    <a:ext uri="{9D8B030D-6E8A-4147-A177-3AD203B41FA5}">
                      <a16:colId xmlns:a16="http://schemas.microsoft.com/office/drawing/2014/main" val="2615815624"/>
                    </a:ext>
                  </a:extLst>
                </a:gridCol>
              </a:tblGrid>
              <a:tr h="179062">
                <a:tc>
                  <a:txBody>
                    <a:bodyPr/>
                    <a:lstStyle/>
                    <a:p>
                      <a:pPr algn="ctr" fontAlgn="b"/>
                      <a:r>
                        <a:rPr lang="en-US" sz="1100" b="0" i="0" u="none" strike="noStrike">
                          <a:solidFill>
                            <a:srgbClr val="000000"/>
                          </a:solidFill>
                          <a:effectLst/>
                          <a:latin typeface="Calibri" panose="020F0502020204030204" pitchFamily="34" charset="0"/>
                        </a:rPr>
                        <a:t>nLayer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nHiddenNeuron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Loss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2430669"/>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0.6687526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457141"/>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0.0001152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148881"/>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7372999"/>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0.0000347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9702214"/>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0.0000541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6120930"/>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333382"/>
                  </a:ext>
                </a:extLst>
              </a:tr>
              <a:tr h="179062">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1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100" b="0" i="0" u="none" strike="noStrike" dirty="0">
                          <a:solidFill>
                            <a:srgbClr val="000000"/>
                          </a:solidFill>
                          <a:effectLst/>
                          <a:latin typeface="Calibri" panose="020F0502020204030204" pitchFamily="34" charset="0"/>
                        </a:rPr>
                        <a:t>0.0000326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206054274"/>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0.0000583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9008151"/>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007127"/>
                  </a:ext>
                </a:extLst>
              </a:tr>
              <a:tr h="179062">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0.0000612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1957482"/>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0.6687521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8985153"/>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0.0001775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5761520"/>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0.0000576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939209"/>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9428"/>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3323962"/>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0.6345626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9648801"/>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3366718"/>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0.0000376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743680"/>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0.0000464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457522"/>
                  </a:ext>
                </a:extLst>
              </a:tr>
              <a:tr h="179062">
                <a:tc>
                  <a:txBody>
                    <a:bodyPr/>
                    <a:lstStyle/>
                    <a:p>
                      <a:pPr algn="ctr" fontAlgn="b"/>
                      <a:r>
                        <a:rPr lang="en-US" sz="11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0.0000532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1246676"/>
                  </a:ext>
                </a:extLst>
              </a:tr>
            </a:tbl>
          </a:graphicData>
        </a:graphic>
      </p:graphicFrame>
    </p:spTree>
    <p:extLst>
      <p:ext uri="{BB962C8B-B14F-4D97-AF65-F5344CB8AC3E}">
        <p14:creationId xmlns:p14="http://schemas.microsoft.com/office/powerpoint/2010/main" val="277783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Week 12 Agenda: Support Vector Machine</a:t>
            </a:r>
          </a:p>
        </p:txBody>
      </p:sp>
      <p:graphicFrame>
        <p:nvGraphicFramePr>
          <p:cNvPr id="4" name="Content Placeholder 3">
            <a:extLst>
              <a:ext uri="{FF2B5EF4-FFF2-40B4-BE49-F238E27FC236}">
                <a16:creationId xmlns:a16="http://schemas.microsoft.com/office/drawing/2014/main" id="{26B55D19-90BE-4091-918C-6FF2213C01D5}"/>
              </a:ext>
            </a:extLst>
          </p:cNvPr>
          <p:cNvGraphicFramePr>
            <a:graphicFrameLocks noGrp="1"/>
          </p:cNvGraphicFramePr>
          <p:nvPr>
            <p:ph idx="1"/>
            <p:extLst>
              <p:ext uri="{D42A27DB-BD31-4B8C-83A1-F6EECF244321}">
                <p14:modId xmlns:p14="http://schemas.microsoft.com/office/powerpoint/2010/main" val="3214088717"/>
              </p:ext>
            </p:extLst>
          </p:nvPr>
        </p:nvGraphicFramePr>
        <p:xfrm>
          <a:off x="838200" y="180154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a:t>
            </a:fld>
            <a:endParaRPr lang="en-US" dirty="0"/>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D4039359-0B3D-4529-A009-FC46B6ED05CE}"/>
              </a:ext>
            </a:extLst>
          </p:cNvPr>
          <p:cNvSpPr/>
          <p:nvPr/>
        </p:nvSpPr>
        <p:spPr>
          <a:xfrm>
            <a:off x="3499869" y="6152880"/>
            <a:ext cx="4086055" cy="369332"/>
          </a:xfrm>
          <a:prstGeom prst="rect">
            <a:avLst/>
          </a:prstGeom>
        </p:spPr>
        <p:txBody>
          <a:bodyPr wrap="none">
            <a:spAutoFit/>
          </a:bodyPr>
          <a:lstStyle/>
          <a:p>
            <a:r>
              <a:rPr lang="en-US" dirty="0"/>
              <a:t>Chapter 13 of the Machine Learning book</a:t>
            </a:r>
          </a:p>
        </p:txBody>
      </p:sp>
    </p:spTree>
    <p:extLst>
      <p:ext uri="{BB962C8B-B14F-4D97-AF65-F5344CB8AC3E}">
        <p14:creationId xmlns:p14="http://schemas.microsoft.com/office/powerpoint/2010/main" val="2721761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2198D0-03FB-4A6B-9C2D-D62CBDD30B67}"/>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MLP Neural Network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20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Tree>
    <p:extLst>
      <p:ext uri="{BB962C8B-B14F-4D97-AF65-F5344CB8AC3E}">
        <p14:creationId xmlns:p14="http://schemas.microsoft.com/office/powerpoint/2010/main" val="195631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Two Groups Obviously</a:t>
            </a:r>
          </a:p>
        </p:txBody>
      </p:sp>
      <p:sp>
        <p:nvSpPr>
          <p:cNvPr id="7" name="Slide Number Placeholder 6"/>
          <p:cNvSpPr>
            <a:spLocks noGrp="1"/>
          </p:cNvSpPr>
          <p:nvPr>
            <p:ph type="sldNum" sz="quarter" idx="12"/>
          </p:nvPr>
        </p:nvSpPr>
        <p:spPr/>
        <p:txBody>
          <a:bodyPr/>
          <a:lstStyle/>
          <a:p>
            <a:fld id="{1C20BA80-1909-427C-B3BD-3DD8AEAFD5BE}" type="slidenum">
              <a:rPr lang="en-US" smtClean="0"/>
              <a:t>21</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7728424" y="1417637"/>
            <a:ext cx="3681820" cy="3657600"/>
          </a:xfrm>
          <a:prstGeom prst="rect">
            <a:avLst/>
          </a:prstGeom>
        </p:spPr>
      </p:pic>
      <p:pic>
        <p:nvPicPr>
          <p:cNvPr id="3" name="Picture 2">
            <a:extLst>
              <a:ext uri="{FF2B5EF4-FFF2-40B4-BE49-F238E27FC236}">
                <a16:creationId xmlns:a16="http://schemas.microsoft.com/office/drawing/2014/main" id="{3572858E-77F0-4860-AB28-A0CC4B39DA44}"/>
              </a:ext>
            </a:extLst>
          </p:cNvPr>
          <p:cNvPicPr>
            <a:picLocks noChangeAspect="1"/>
          </p:cNvPicPr>
          <p:nvPr/>
        </p:nvPicPr>
        <p:blipFill>
          <a:blip r:embed="rId5"/>
          <a:stretch>
            <a:fillRect/>
          </a:stretch>
        </p:blipFill>
        <p:spPr>
          <a:xfrm>
            <a:off x="894275" y="4813653"/>
            <a:ext cx="2255889" cy="1828800"/>
          </a:xfrm>
          <a:prstGeom prst="rect">
            <a:avLst/>
          </a:prstGeom>
        </p:spPr>
      </p:pic>
      <p:sp>
        <p:nvSpPr>
          <p:cNvPr id="4" name="Star: 5 Points 3">
            <a:extLst>
              <a:ext uri="{FF2B5EF4-FFF2-40B4-BE49-F238E27FC236}">
                <a16:creationId xmlns:a16="http://schemas.microsoft.com/office/drawing/2014/main" id="{A5064602-DC1B-4E25-AA46-45BC4924E0B7}"/>
              </a:ext>
            </a:extLst>
          </p:cNvPr>
          <p:cNvSpPr/>
          <p:nvPr/>
        </p:nvSpPr>
        <p:spPr>
          <a:xfrm>
            <a:off x="435717" y="2487524"/>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K-Means Clustering</a:t>
            </a:r>
          </a:p>
        </p:txBody>
      </p:sp>
      <p:sp>
        <p:nvSpPr>
          <p:cNvPr id="14" name="Star: 5 Points 13">
            <a:extLst>
              <a:ext uri="{FF2B5EF4-FFF2-40B4-BE49-F238E27FC236}">
                <a16:creationId xmlns:a16="http://schemas.microsoft.com/office/drawing/2014/main" id="{73E8B15E-399C-473F-A46D-5547D5185577}"/>
              </a:ext>
            </a:extLst>
          </p:cNvPr>
          <p:cNvSpPr/>
          <p:nvPr/>
        </p:nvSpPr>
        <p:spPr>
          <a:xfrm>
            <a:off x="2477868" y="1631421"/>
            <a:ext cx="2042151"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Nearest Neighbors</a:t>
            </a:r>
          </a:p>
        </p:txBody>
      </p:sp>
      <p:sp>
        <p:nvSpPr>
          <p:cNvPr id="18" name="Star: 5 Points 17">
            <a:extLst>
              <a:ext uri="{FF2B5EF4-FFF2-40B4-BE49-F238E27FC236}">
                <a16:creationId xmlns:a16="http://schemas.microsoft.com/office/drawing/2014/main" id="{78BFCDB6-0E33-4A1F-8EA1-77C11B84E606}"/>
              </a:ext>
            </a:extLst>
          </p:cNvPr>
          <p:cNvSpPr/>
          <p:nvPr/>
        </p:nvSpPr>
        <p:spPr>
          <a:xfrm>
            <a:off x="5074924" y="1856651"/>
            <a:ext cx="2042151" cy="1893024"/>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Decision Tree</a:t>
            </a:r>
          </a:p>
        </p:txBody>
      </p:sp>
      <p:sp>
        <p:nvSpPr>
          <p:cNvPr id="19" name="Star: 5 Points 18">
            <a:extLst>
              <a:ext uri="{FF2B5EF4-FFF2-40B4-BE49-F238E27FC236}">
                <a16:creationId xmlns:a16="http://schemas.microsoft.com/office/drawing/2014/main" id="{1754930F-460F-4CA2-A352-9CE0B74C43A9}"/>
              </a:ext>
            </a:extLst>
          </p:cNvPr>
          <p:cNvSpPr/>
          <p:nvPr/>
        </p:nvSpPr>
        <p:spPr>
          <a:xfrm>
            <a:off x="3330390" y="3749675"/>
            <a:ext cx="2162074"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Logistic Regression</a:t>
            </a:r>
          </a:p>
        </p:txBody>
      </p:sp>
      <p:sp>
        <p:nvSpPr>
          <p:cNvPr id="20" name="Star: 5 Points 19">
            <a:extLst>
              <a:ext uri="{FF2B5EF4-FFF2-40B4-BE49-F238E27FC236}">
                <a16:creationId xmlns:a16="http://schemas.microsoft.com/office/drawing/2014/main" id="{819C2493-75ED-462D-B298-BAB597DADA72}"/>
              </a:ext>
            </a:extLst>
          </p:cNvPr>
          <p:cNvSpPr/>
          <p:nvPr/>
        </p:nvSpPr>
        <p:spPr>
          <a:xfrm>
            <a:off x="5396088" y="4683742"/>
            <a:ext cx="2162074" cy="1828800"/>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MLP Neural Network</a:t>
            </a:r>
          </a:p>
        </p:txBody>
      </p:sp>
    </p:spTree>
    <p:extLst>
      <p:ext uri="{BB962C8B-B14F-4D97-AF65-F5344CB8AC3E}">
        <p14:creationId xmlns:p14="http://schemas.microsoft.com/office/powerpoint/2010/main" val="487777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Predictions of Algorithms</a:t>
            </a:r>
          </a:p>
        </p:txBody>
      </p:sp>
      <p:sp>
        <p:nvSpPr>
          <p:cNvPr id="3" name="Content Placeholder 2"/>
          <p:cNvSpPr>
            <a:spLocks noGrp="1"/>
          </p:cNvSpPr>
          <p:nvPr>
            <p:ph idx="1"/>
          </p:nvPr>
        </p:nvSpPr>
        <p:spPr/>
        <p:txBody>
          <a:bodyPr>
            <a:normAutofit/>
          </a:bodyPr>
          <a:lstStyle/>
          <a:p>
            <a:r>
              <a:rPr lang="en-US" dirty="0"/>
              <a:t>K-Means is a “</a:t>
            </a:r>
            <a:r>
              <a:rPr lang="en-US" i="1" dirty="0"/>
              <a:t>Follow the Leaders</a:t>
            </a:r>
            <a:r>
              <a:rPr lang="en-US" dirty="0"/>
              <a:t>” prediction.  The leaders are the clusters’ centroids.  An observation is assigned to the cluster if the observation is closest to the cluster’s centroid.</a:t>
            </a:r>
          </a:p>
          <a:p>
            <a:r>
              <a:rPr lang="en-US" dirty="0"/>
              <a:t>Nearest Neighbor is a “</a:t>
            </a:r>
            <a:r>
              <a:rPr lang="en-US" i="1" dirty="0"/>
              <a:t>Go Along with the Crowd</a:t>
            </a:r>
            <a:r>
              <a:rPr lang="en-US" dirty="0"/>
              <a:t>” prediction.  The crowd consists of the neighbors.  An observation takes the majority opinion of the crowd.</a:t>
            </a:r>
          </a:p>
          <a:p>
            <a:r>
              <a:rPr lang="en-US" dirty="0"/>
              <a:t>Multinomial Logistic is a “</a:t>
            </a:r>
            <a:r>
              <a:rPr lang="en-US" i="1" dirty="0"/>
              <a:t>Personality Test</a:t>
            </a:r>
            <a:r>
              <a:rPr lang="en-US" dirty="0"/>
              <a:t>” prediction.  Each attribute of an observation individually contributes weight to the logit (i.e., log-odds) of belonging to a particular population.</a:t>
            </a:r>
          </a:p>
        </p:txBody>
      </p:sp>
      <p:sp>
        <p:nvSpPr>
          <p:cNvPr id="7" name="Slide Number Placeholder 6"/>
          <p:cNvSpPr>
            <a:spLocks noGrp="1"/>
          </p:cNvSpPr>
          <p:nvPr>
            <p:ph type="sldNum" sz="quarter" idx="12"/>
          </p:nvPr>
        </p:nvSpPr>
        <p:spPr/>
        <p:txBody>
          <a:bodyPr/>
          <a:lstStyle/>
          <a:p>
            <a:fld id="{1C20BA80-1909-427C-B3BD-3DD8AEAFD5BE}" type="slidenum">
              <a:rPr lang="en-US" smtClean="0"/>
              <a:t>22</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607594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Comparing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23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216859518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8565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Comparing Algorithms</a:t>
            </a:r>
          </a:p>
        </p:txBody>
      </p:sp>
      <p:sp>
        <p:nvSpPr>
          <p:cNvPr id="7" name="Slide Number Placeholder 6"/>
          <p:cNvSpPr>
            <a:spLocks noGrp="1"/>
          </p:cNvSpPr>
          <p:nvPr>
            <p:ph type="sldNum" sz="quarter" idx="12"/>
          </p:nvPr>
        </p:nvSpPr>
        <p:spPr/>
        <p:txBody>
          <a:bodyPr/>
          <a:lstStyle/>
          <a:p>
            <a:fld id="{1C20BA80-1909-427C-B3BD-3DD8AEAFD5BE}" type="slidenum">
              <a:rPr lang="en-US" smtClean="0"/>
              <a:t>24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12" name="Content Placeholder 11">
            <a:extLst>
              <a:ext uri="{FF2B5EF4-FFF2-40B4-BE49-F238E27FC236}">
                <a16:creationId xmlns:a16="http://schemas.microsoft.com/office/drawing/2014/main" id="{91C8C6AD-5DFB-4D10-9906-BF16F6039C9B}"/>
              </a:ext>
            </a:extLst>
          </p:cNvPr>
          <p:cNvGraphicFramePr>
            <a:graphicFrameLocks noGrp="1"/>
          </p:cNvGraphicFramePr>
          <p:nvPr>
            <p:ph idx="1"/>
            <p:extLst>
              <p:ext uri="{D42A27DB-BD31-4B8C-83A1-F6EECF244321}">
                <p14:modId xmlns:p14="http://schemas.microsoft.com/office/powerpoint/2010/main" val="263317224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96936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512864673"/>
              </p:ext>
            </p:extLst>
          </p:nvPr>
        </p:nvGraphicFramePr>
        <p:xfrm>
          <a:off x="838200" y="1825625"/>
          <a:ext cx="10515600" cy="3937000"/>
        </p:xfrm>
        <a:graphic>
          <a:graphicData uri="http://schemas.openxmlformats.org/drawingml/2006/table">
            <a:tbl>
              <a:tblPr firstRow="1" bandRow="1">
                <a:tableStyleId>{5C22544A-7EE6-4342-B048-85BDC9FD1C3A}</a:tableStyleId>
              </a:tblPr>
              <a:tblGrid>
                <a:gridCol w="1746380">
                  <a:extLst>
                    <a:ext uri="{9D8B030D-6E8A-4147-A177-3AD203B41FA5}">
                      <a16:colId xmlns:a16="http://schemas.microsoft.com/office/drawing/2014/main" val="1685351476"/>
                    </a:ext>
                  </a:extLst>
                </a:gridCol>
                <a:gridCol w="4198775">
                  <a:extLst>
                    <a:ext uri="{9D8B030D-6E8A-4147-A177-3AD203B41FA5}">
                      <a16:colId xmlns:a16="http://schemas.microsoft.com/office/drawing/2014/main" val="3985811951"/>
                    </a:ext>
                  </a:extLst>
                </a:gridCol>
                <a:gridCol w="4570445">
                  <a:extLst>
                    <a:ext uri="{9D8B030D-6E8A-4147-A177-3AD203B41FA5}">
                      <a16:colId xmlns:a16="http://schemas.microsoft.com/office/drawing/2014/main" val="62085783"/>
                    </a:ext>
                  </a:extLst>
                </a:gridCol>
              </a:tblGrid>
              <a:tr h="370840">
                <a:tc>
                  <a:txBody>
                    <a:bodyPr/>
                    <a:lstStyle/>
                    <a:p>
                      <a:r>
                        <a:rPr lang="en-US" sz="1800" dirty="0"/>
                        <a:t>Algorithm</a:t>
                      </a:r>
                    </a:p>
                  </a:txBody>
                  <a:tcPr/>
                </a:tc>
                <a:tc>
                  <a:txBody>
                    <a:bodyPr/>
                    <a:lstStyle/>
                    <a:p>
                      <a:r>
                        <a:rPr lang="en-US" sz="1800" dirty="0"/>
                        <a:t>Pros</a:t>
                      </a:r>
                    </a:p>
                  </a:txBody>
                  <a:tcPr/>
                </a:tc>
                <a:tc>
                  <a:txBody>
                    <a:bodyPr/>
                    <a:lstStyle/>
                    <a:p>
                      <a:r>
                        <a:rPr lang="en-US" sz="1800" dirty="0"/>
                        <a:t>Cons</a:t>
                      </a:r>
                    </a:p>
                  </a:txBody>
                  <a:tcPr/>
                </a:tc>
                <a:extLst>
                  <a:ext uri="{0D108BD9-81ED-4DB2-BD59-A6C34878D82A}">
                    <a16:rowId xmlns:a16="http://schemas.microsoft.com/office/drawing/2014/main" val="840584384"/>
                  </a:ext>
                </a:extLst>
              </a:tr>
              <a:tr h="370840">
                <a:tc>
                  <a:txBody>
                    <a:bodyPr/>
                    <a:lstStyle/>
                    <a:p>
                      <a:r>
                        <a:rPr lang="en-US" sz="1800" dirty="0"/>
                        <a:t>K-Means</a:t>
                      </a:r>
                    </a:p>
                  </a:txBody>
                  <a:tcPr/>
                </a:tc>
                <a:tc>
                  <a:txBody>
                    <a:bodyPr/>
                    <a:lstStyle/>
                    <a:p>
                      <a:pPr marL="342900" indent="-342900">
                        <a:buFont typeface="+mj-lt"/>
                        <a:buAutoNum type="arabicPeriod"/>
                      </a:pPr>
                      <a:r>
                        <a:rPr lang="en-US" sz="1800" dirty="0"/>
                        <a:t>Only need the centroids for prediction</a:t>
                      </a:r>
                    </a:p>
                  </a:txBody>
                  <a:tcPr/>
                </a:tc>
                <a:tc>
                  <a:txBody>
                    <a:bodyPr/>
                    <a:lstStyle/>
                    <a:p>
                      <a:pPr marL="342900" indent="-342900">
                        <a:buFont typeface="+mj-lt"/>
                        <a:buAutoNum type="arabicPeriod"/>
                      </a:pPr>
                      <a:r>
                        <a:rPr lang="en-US" sz="1800" dirty="0"/>
                        <a:t>The predictions are reliable only if the number of clusters is correct.</a:t>
                      </a:r>
                    </a:p>
                    <a:p>
                      <a:pPr marL="342900" indent="-342900">
                        <a:buFont typeface="+mj-lt"/>
                        <a:buAutoNum type="arabicPeriod"/>
                      </a:pPr>
                      <a:r>
                        <a:rPr lang="en-US" sz="1800" dirty="0"/>
                        <a:t>Need to calculate the distance metric.</a:t>
                      </a:r>
                    </a:p>
                  </a:txBody>
                  <a:tcPr/>
                </a:tc>
                <a:extLst>
                  <a:ext uri="{0D108BD9-81ED-4DB2-BD59-A6C34878D82A}">
                    <a16:rowId xmlns:a16="http://schemas.microsoft.com/office/drawing/2014/main" val="3947295646"/>
                  </a:ext>
                </a:extLst>
              </a:tr>
              <a:tr h="370840">
                <a:tc>
                  <a:txBody>
                    <a:bodyPr/>
                    <a:lstStyle/>
                    <a:p>
                      <a:r>
                        <a:rPr lang="en-US" sz="1800" dirty="0"/>
                        <a:t>Nearest Neighbor</a:t>
                      </a:r>
                    </a:p>
                  </a:txBody>
                  <a:tcPr/>
                </a:tc>
                <a:tc>
                  <a:txBody>
                    <a:bodyPr/>
                    <a:lstStyle/>
                    <a:p>
                      <a:pPr marL="342900" indent="-342900">
                        <a:buFont typeface="+mj-lt"/>
                        <a:buAutoNum type="arabicPeriod"/>
                      </a:pPr>
                      <a:r>
                        <a:rPr lang="en-US" sz="1800" dirty="0"/>
                        <a:t>Only need to determine the number of neighbors.</a:t>
                      </a:r>
                    </a:p>
                    <a:p>
                      <a:pPr marL="342900" indent="-342900">
                        <a:buFont typeface="+mj-lt"/>
                        <a:buAutoNum type="arabicPeriod"/>
                      </a:pPr>
                      <a:r>
                        <a:rPr lang="en-US" sz="1800" dirty="0"/>
                        <a:t>A instance/memory-based learning model</a:t>
                      </a:r>
                    </a:p>
                  </a:txBody>
                  <a:tcPr/>
                </a:tc>
                <a:tc>
                  <a:txBody>
                    <a:bodyPr/>
                    <a:lstStyle/>
                    <a:p>
                      <a:pPr marL="342900" indent="-342900">
                        <a:buFont typeface="+mj-lt"/>
                        <a:buAutoNum type="arabicPeriod"/>
                      </a:pPr>
                      <a:r>
                        <a:rPr lang="en-US" sz="1800" dirty="0"/>
                        <a:t>The predictions are reliable only if the number of neighbors is correct for every observation.</a:t>
                      </a:r>
                    </a:p>
                    <a:p>
                      <a:pPr marL="342900" indent="-342900">
                        <a:buFont typeface="+mj-lt"/>
                        <a:buAutoNum type="arabicPeriod"/>
                      </a:pPr>
                      <a:r>
                        <a:rPr lang="en-US" sz="1800" dirty="0"/>
                        <a:t>Need to calculate the distance metric.</a:t>
                      </a:r>
                    </a:p>
                    <a:p>
                      <a:pPr marL="342900" indent="-342900">
                        <a:buFont typeface="+mj-lt"/>
                        <a:buAutoNum type="arabicPeriod"/>
                      </a:pPr>
                      <a:r>
                        <a:rPr lang="en-US" sz="1800" dirty="0"/>
                        <a:t>Need to carry the whole training data for prediction.</a:t>
                      </a:r>
                    </a:p>
                  </a:txBody>
                  <a:tcPr/>
                </a:tc>
                <a:extLst>
                  <a:ext uri="{0D108BD9-81ED-4DB2-BD59-A6C34878D82A}">
                    <a16:rowId xmlns:a16="http://schemas.microsoft.com/office/drawing/2014/main" val="331645876"/>
                  </a:ext>
                </a:extLst>
              </a:tr>
              <a:tr h="370840">
                <a:tc>
                  <a:txBody>
                    <a:bodyPr/>
                    <a:lstStyle/>
                    <a:p>
                      <a:r>
                        <a:rPr lang="en-US" sz="1800" dirty="0"/>
                        <a:t>Decision Tree</a:t>
                      </a:r>
                    </a:p>
                  </a:txBody>
                  <a:tcPr/>
                </a:tc>
                <a:tc>
                  <a:txBody>
                    <a:bodyPr/>
                    <a:lstStyle/>
                    <a:p>
                      <a:pPr marL="342900" indent="-342900">
                        <a:buFont typeface="+mj-lt"/>
                        <a:buAutoNum type="arabicPeriod"/>
                      </a:pPr>
                      <a:r>
                        <a:rPr lang="en-US" sz="1800" dirty="0"/>
                        <a:t>Only need to know the splitting criteria.</a:t>
                      </a:r>
                    </a:p>
                    <a:p>
                      <a:pPr marL="342900" indent="-342900">
                        <a:buFont typeface="+mj-lt"/>
                        <a:buAutoNum type="arabicPeriod"/>
                      </a:pPr>
                      <a:r>
                        <a:rPr lang="en-US" sz="1800" dirty="0"/>
                        <a:t>Involve only one feature for splitting.</a:t>
                      </a:r>
                    </a:p>
                  </a:txBody>
                  <a:tcPr/>
                </a:tc>
                <a:tc>
                  <a:txBody>
                    <a:bodyPr/>
                    <a:lstStyle/>
                    <a:p>
                      <a:pPr marL="342900" indent="-342900">
                        <a:buFont typeface="+mj-lt"/>
                        <a:buAutoNum type="arabicPeriod"/>
                      </a:pPr>
                      <a:r>
                        <a:rPr lang="en-US" sz="1800" dirty="0"/>
                        <a:t>The boundaries of the data segments are always parallel to an axis.</a:t>
                      </a:r>
                    </a:p>
                    <a:p>
                      <a:pPr marL="342900" indent="-342900">
                        <a:buFont typeface="+mj-lt"/>
                        <a:buAutoNum type="arabicPeriod"/>
                      </a:pPr>
                      <a:r>
                        <a:rPr lang="en-US" sz="1800" dirty="0"/>
                        <a:t>Need to know when to stop</a:t>
                      </a:r>
                    </a:p>
                  </a:txBody>
                  <a:tcPr/>
                </a:tc>
                <a:extLst>
                  <a:ext uri="{0D108BD9-81ED-4DB2-BD59-A6C34878D82A}">
                    <a16:rowId xmlns:a16="http://schemas.microsoft.com/office/drawing/2014/main" val="486981230"/>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25</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70368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Pros and Cons of the Algorithms</a:t>
            </a:r>
          </a:p>
        </p:txBody>
      </p:sp>
      <p:graphicFrame>
        <p:nvGraphicFramePr>
          <p:cNvPr id="4" name="Content Placeholder 3">
            <a:extLst>
              <a:ext uri="{FF2B5EF4-FFF2-40B4-BE49-F238E27FC236}">
                <a16:creationId xmlns:a16="http://schemas.microsoft.com/office/drawing/2014/main" id="{C51B4A21-DE96-4851-9B0B-A4CD6EB0EB0B}"/>
              </a:ext>
            </a:extLst>
          </p:cNvPr>
          <p:cNvGraphicFramePr>
            <a:graphicFrameLocks noGrp="1"/>
          </p:cNvGraphicFramePr>
          <p:nvPr>
            <p:ph idx="1"/>
            <p:extLst>
              <p:ext uri="{D42A27DB-BD31-4B8C-83A1-F6EECF244321}">
                <p14:modId xmlns:p14="http://schemas.microsoft.com/office/powerpoint/2010/main" val="833140000"/>
              </p:ext>
            </p:extLst>
          </p:nvPr>
        </p:nvGraphicFramePr>
        <p:xfrm>
          <a:off x="838200" y="1825625"/>
          <a:ext cx="10515600" cy="3022600"/>
        </p:xfrm>
        <a:graphic>
          <a:graphicData uri="http://schemas.openxmlformats.org/drawingml/2006/table">
            <a:tbl>
              <a:tblPr firstRow="1" bandRow="1">
                <a:tableStyleId>{5C22544A-7EE6-4342-B048-85BDC9FD1C3A}</a:tableStyleId>
              </a:tblPr>
              <a:tblGrid>
                <a:gridCol w="1746380">
                  <a:extLst>
                    <a:ext uri="{9D8B030D-6E8A-4147-A177-3AD203B41FA5}">
                      <a16:colId xmlns:a16="http://schemas.microsoft.com/office/drawing/2014/main" val="1685351476"/>
                    </a:ext>
                  </a:extLst>
                </a:gridCol>
                <a:gridCol w="4198775">
                  <a:extLst>
                    <a:ext uri="{9D8B030D-6E8A-4147-A177-3AD203B41FA5}">
                      <a16:colId xmlns:a16="http://schemas.microsoft.com/office/drawing/2014/main" val="3985811951"/>
                    </a:ext>
                  </a:extLst>
                </a:gridCol>
                <a:gridCol w="4570445">
                  <a:extLst>
                    <a:ext uri="{9D8B030D-6E8A-4147-A177-3AD203B41FA5}">
                      <a16:colId xmlns:a16="http://schemas.microsoft.com/office/drawing/2014/main" val="62085783"/>
                    </a:ext>
                  </a:extLst>
                </a:gridCol>
              </a:tblGrid>
              <a:tr h="370840">
                <a:tc>
                  <a:txBody>
                    <a:bodyPr/>
                    <a:lstStyle/>
                    <a:p>
                      <a:r>
                        <a:rPr lang="en-US" sz="1800" dirty="0"/>
                        <a:t>Algorithm</a:t>
                      </a:r>
                    </a:p>
                  </a:txBody>
                  <a:tcPr/>
                </a:tc>
                <a:tc>
                  <a:txBody>
                    <a:bodyPr/>
                    <a:lstStyle/>
                    <a:p>
                      <a:r>
                        <a:rPr lang="en-US" sz="1800" dirty="0"/>
                        <a:t>Pros</a:t>
                      </a:r>
                    </a:p>
                  </a:txBody>
                  <a:tcPr/>
                </a:tc>
                <a:tc>
                  <a:txBody>
                    <a:bodyPr/>
                    <a:lstStyle/>
                    <a:p>
                      <a:r>
                        <a:rPr lang="en-US" sz="1800" dirty="0"/>
                        <a:t>Cons</a:t>
                      </a:r>
                    </a:p>
                  </a:txBody>
                  <a:tcPr/>
                </a:tc>
                <a:extLst>
                  <a:ext uri="{0D108BD9-81ED-4DB2-BD59-A6C34878D82A}">
                    <a16:rowId xmlns:a16="http://schemas.microsoft.com/office/drawing/2014/main" val="840584384"/>
                  </a:ext>
                </a:extLst>
              </a:tr>
              <a:tr h="370840">
                <a:tc>
                  <a:txBody>
                    <a:bodyPr/>
                    <a:lstStyle/>
                    <a:p>
                      <a:r>
                        <a:rPr lang="en-US" sz="1800" dirty="0"/>
                        <a:t>Multinomial Logistic</a:t>
                      </a:r>
                    </a:p>
                  </a:txBody>
                  <a:tcPr/>
                </a:tc>
                <a:tc>
                  <a:txBody>
                    <a:bodyPr/>
                    <a:lstStyle/>
                    <a:p>
                      <a:pPr marL="342900" indent="-342900">
                        <a:buFont typeface="+mj-lt"/>
                        <a:buAutoNum type="arabicPeriod"/>
                      </a:pPr>
                      <a:r>
                        <a:rPr lang="en-US" sz="1800" dirty="0"/>
                        <a:t>Only need to know the parameter estimates (i.e., the weights).</a:t>
                      </a:r>
                    </a:p>
                    <a:p>
                      <a:pPr marL="342900" indent="-342900">
                        <a:buFont typeface="+mj-lt"/>
                        <a:buAutoNum type="arabicPeriod"/>
                      </a:pPr>
                      <a:r>
                        <a:rPr lang="en-US" sz="1800" dirty="0"/>
                        <a:t>Allows us to visualize the impacts of the attributes on the predictions.</a:t>
                      </a:r>
                    </a:p>
                  </a:txBody>
                  <a:tcPr/>
                </a:tc>
                <a:tc>
                  <a:txBody>
                    <a:bodyPr/>
                    <a:lstStyle/>
                    <a:p>
                      <a:pPr marL="342900" indent="-342900">
                        <a:buFont typeface="+mj-lt"/>
                        <a:buAutoNum type="arabicPeriod"/>
                      </a:pPr>
                      <a:r>
                        <a:rPr lang="en-US" sz="1800" dirty="0"/>
                        <a:t>Correlations among attributes have to be explicitly specified in the model.</a:t>
                      </a:r>
                    </a:p>
                    <a:p>
                      <a:pPr marL="342900" indent="-342900">
                        <a:buFont typeface="+mj-lt"/>
                        <a:buAutoNum type="arabicPeriod"/>
                      </a:pPr>
                      <a:r>
                        <a:rPr lang="en-US" sz="1800" dirty="0"/>
                        <a:t>May suffer from non-convergence and floating-point numerical problems.</a:t>
                      </a:r>
                    </a:p>
                  </a:txBody>
                  <a:tcPr/>
                </a:tc>
                <a:extLst>
                  <a:ext uri="{0D108BD9-81ED-4DB2-BD59-A6C34878D82A}">
                    <a16:rowId xmlns:a16="http://schemas.microsoft.com/office/drawing/2014/main" val="486981230"/>
                  </a:ext>
                </a:extLst>
              </a:tr>
              <a:tr h="370840">
                <a:tc>
                  <a:txBody>
                    <a:bodyPr/>
                    <a:lstStyle/>
                    <a:p>
                      <a:r>
                        <a:rPr lang="en-US" sz="1800" dirty="0"/>
                        <a:t>Neural Network</a:t>
                      </a:r>
                    </a:p>
                  </a:txBody>
                  <a:tcPr/>
                </a:tc>
                <a:tc>
                  <a:txBody>
                    <a:bodyPr/>
                    <a:lstStyle/>
                    <a:p>
                      <a:pPr marL="342900" indent="-342900">
                        <a:buFont typeface="+mj-lt"/>
                        <a:buAutoNum type="arabicPeriod"/>
                      </a:pPr>
                      <a:r>
                        <a:rPr lang="en-US" sz="1800" dirty="0"/>
                        <a:t>Allow us to arbitrarily add layers and neurons without making the interpretation more complex (afterall, there is no interpretation)</a:t>
                      </a:r>
                    </a:p>
                  </a:txBody>
                  <a:tcPr/>
                </a:tc>
                <a:tc>
                  <a:txBody>
                    <a:bodyPr/>
                    <a:lstStyle/>
                    <a:p>
                      <a:pPr marL="342900" indent="-342900">
                        <a:buFont typeface="+mj-lt"/>
                        <a:buAutoNum type="arabicPeriod"/>
                      </a:pPr>
                      <a:r>
                        <a:rPr lang="en-US" sz="1800" dirty="0"/>
                        <a:t>The number of synaptic weights increases exponentially with the number of layers and neurons</a:t>
                      </a:r>
                    </a:p>
                    <a:p>
                      <a:pPr marL="342900" indent="-342900">
                        <a:buFont typeface="+mj-lt"/>
                        <a:buAutoNum type="arabicPeriod"/>
                      </a:pPr>
                      <a:r>
                        <a:rPr lang="en-US" sz="1800" dirty="0"/>
                        <a:t>May suffer from non-convergence and floating-point numerical problems.</a:t>
                      </a:r>
                    </a:p>
                  </a:txBody>
                  <a:tcPr/>
                </a:tc>
                <a:extLst>
                  <a:ext uri="{0D108BD9-81ED-4DB2-BD59-A6C34878D82A}">
                    <a16:rowId xmlns:a16="http://schemas.microsoft.com/office/drawing/2014/main" val="3085940503"/>
                  </a:ext>
                </a:extLst>
              </a:tr>
            </a:tbl>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26</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8139497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Outcomes of Classification Algorithms</a:t>
            </a:r>
          </a:p>
        </p:txBody>
      </p:sp>
      <p:graphicFrame>
        <p:nvGraphicFramePr>
          <p:cNvPr id="4" name="Content Placeholder 3">
            <a:extLst>
              <a:ext uri="{FF2B5EF4-FFF2-40B4-BE49-F238E27FC236}">
                <a16:creationId xmlns:a16="http://schemas.microsoft.com/office/drawing/2014/main" id="{5904A7C8-3C92-417E-B2FF-BD4D93BC1642}"/>
              </a:ext>
            </a:extLst>
          </p:cNvPr>
          <p:cNvGraphicFramePr>
            <a:graphicFrameLocks noGrp="1"/>
          </p:cNvGraphicFramePr>
          <p:nvPr>
            <p:ph idx="1"/>
            <p:extLst>
              <p:ext uri="{D42A27DB-BD31-4B8C-83A1-F6EECF244321}">
                <p14:modId xmlns:p14="http://schemas.microsoft.com/office/powerpoint/2010/main" val="20562391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27</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578203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Set-the-Boundary Type Algorithm</a:t>
            </a:r>
          </a:p>
        </p:txBody>
      </p:sp>
      <p:sp>
        <p:nvSpPr>
          <p:cNvPr id="7" name="Slide Number Placeholder 6"/>
          <p:cNvSpPr>
            <a:spLocks noGrp="1"/>
          </p:cNvSpPr>
          <p:nvPr>
            <p:ph type="sldNum" sz="quarter" idx="12"/>
          </p:nvPr>
        </p:nvSpPr>
        <p:spPr/>
        <p:txBody>
          <a:bodyPr/>
          <a:lstStyle/>
          <a:p>
            <a:fld id="{1C20BA80-1909-427C-B3BD-3DD8AEAFD5BE}" type="slidenum">
              <a:rPr lang="en-US" smtClean="0"/>
              <a:t>28</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Content Placeholder 4">
            <a:extLst>
              <a:ext uri="{FF2B5EF4-FFF2-40B4-BE49-F238E27FC236}">
                <a16:creationId xmlns:a16="http://schemas.microsoft.com/office/drawing/2014/main" id="{34D1CF53-5FE8-40D8-8B0C-79A1873016E1}"/>
              </a:ext>
            </a:extLst>
          </p:cNvPr>
          <p:cNvSpPr>
            <a:spLocks noGrp="1"/>
          </p:cNvSpPr>
          <p:nvPr>
            <p:ph idx="1"/>
          </p:nvPr>
        </p:nvSpPr>
        <p:spPr>
          <a:xfrm>
            <a:off x="6222629" y="1847851"/>
            <a:ext cx="4975951" cy="3727097"/>
          </a:xfrm>
          <a:ln w="19050">
            <a:solidFill>
              <a:srgbClr val="002060"/>
            </a:solidFill>
          </a:ln>
        </p:spPr>
        <p:txBody>
          <a:bodyPr>
            <a:normAutofit fontScale="62500" lnSpcReduction="20000"/>
          </a:bodyPr>
          <a:lstStyle/>
          <a:p>
            <a:pPr marL="0" indent="0">
              <a:buNone/>
            </a:pPr>
            <a:r>
              <a:rPr lang="en-US" sz="4600" b="1" dirty="0"/>
              <a:t>Don’t</a:t>
            </a:r>
          </a:p>
          <a:p>
            <a:r>
              <a:rPr lang="en-US" sz="3400" dirty="0"/>
              <a:t>Need to know the characteristics (e.g., means and standard deviations) of the target class populations</a:t>
            </a:r>
          </a:p>
          <a:p>
            <a:r>
              <a:rPr lang="en-US" sz="3400" dirty="0"/>
              <a:t>Need to know the likelihood of belonging to a population</a:t>
            </a:r>
          </a:p>
          <a:p>
            <a:r>
              <a:rPr lang="en-US" sz="3400" dirty="0"/>
              <a:t>Need to carry the training data everywhere for prediction</a:t>
            </a:r>
          </a:p>
          <a:p>
            <a:r>
              <a:rPr lang="en-US" sz="3400" dirty="0"/>
              <a:t>Need to calculate the distance metric or the logit</a:t>
            </a:r>
          </a:p>
          <a:p>
            <a:r>
              <a:rPr lang="en-US" sz="3400" dirty="0"/>
              <a:t>Need to go through iterations to obtain the parameter estimates</a:t>
            </a:r>
          </a:p>
          <a:p>
            <a:endParaRPr lang="en-US" dirty="0"/>
          </a:p>
        </p:txBody>
      </p:sp>
      <p:sp>
        <p:nvSpPr>
          <p:cNvPr id="9" name="Content Placeholder 4">
            <a:extLst>
              <a:ext uri="{FF2B5EF4-FFF2-40B4-BE49-F238E27FC236}">
                <a16:creationId xmlns:a16="http://schemas.microsoft.com/office/drawing/2014/main" id="{308BE9E3-899F-4EA2-B253-240BD0B03845}"/>
              </a:ext>
            </a:extLst>
          </p:cNvPr>
          <p:cNvSpPr txBox="1">
            <a:spLocks/>
          </p:cNvSpPr>
          <p:nvPr/>
        </p:nvSpPr>
        <p:spPr>
          <a:xfrm>
            <a:off x="838200" y="3939118"/>
            <a:ext cx="5102579" cy="1635830"/>
          </a:xfrm>
          <a:prstGeom prst="rect">
            <a:avLst/>
          </a:prstGeom>
          <a:ln w="19050">
            <a:solidFill>
              <a:srgbClr val="002060"/>
            </a:solid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500" b="1" dirty="0"/>
              <a:t>Do</a:t>
            </a:r>
          </a:p>
          <a:p>
            <a:r>
              <a:rPr lang="en-US" sz="2600" dirty="0"/>
              <a:t>Work well for future observations</a:t>
            </a:r>
          </a:p>
          <a:p>
            <a:r>
              <a:rPr lang="en-US" sz="2600" dirty="0"/>
              <a:t>Need only simple arithmetic calculations for classification</a:t>
            </a:r>
          </a:p>
        </p:txBody>
      </p:sp>
      <p:sp>
        <p:nvSpPr>
          <p:cNvPr id="10" name="Scroll: Horizontal 9">
            <a:extLst>
              <a:ext uri="{FF2B5EF4-FFF2-40B4-BE49-F238E27FC236}">
                <a16:creationId xmlns:a16="http://schemas.microsoft.com/office/drawing/2014/main" id="{521394B3-98D6-435F-8085-14151652F649}"/>
              </a:ext>
            </a:extLst>
          </p:cNvPr>
          <p:cNvSpPr/>
          <p:nvPr/>
        </p:nvSpPr>
        <p:spPr>
          <a:xfrm>
            <a:off x="838200" y="1712737"/>
            <a:ext cx="4752623" cy="1998663"/>
          </a:xfrm>
          <a:prstGeom prst="horizontalScroll">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00" dirty="0">
                <a:solidFill>
                  <a:schemeClr val="tx1"/>
                </a:solidFill>
                <a:latin typeface="Blackadder ITC" panose="04020505051007020D02" pitchFamily="82" charset="0"/>
              </a:rPr>
              <a:t>Introduce the Support Vector Machine</a:t>
            </a:r>
          </a:p>
        </p:txBody>
      </p:sp>
    </p:spTree>
    <p:extLst>
      <p:ext uri="{BB962C8B-B14F-4D97-AF65-F5344CB8AC3E}">
        <p14:creationId xmlns:p14="http://schemas.microsoft.com/office/powerpoint/2010/main" val="1322186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History of Support Vector Machines</a:t>
            </a:r>
          </a:p>
        </p:txBody>
      </p:sp>
      <p:sp>
        <p:nvSpPr>
          <p:cNvPr id="3" name="Content Placeholder 2"/>
          <p:cNvSpPr>
            <a:spLocks noGrp="1"/>
          </p:cNvSpPr>
          <p:nvPr>
            <p:ph idx="1"/>
          </p:nvPr>
        </p:nvSpPr>
        <p:spPr>
          <a:xfrm>
            <a:off x="828869" y="1825625"/>
            <a:ext cx="8417767" cy="3604791"/>
          </a:xfrm>
        </p:spPr>
        <p:txBody>
          <a:bodyPr>
            <a:normAutofit/>
          </a:bodyPr>
          <a:lstStyle/>
          <a:p>
            <a:r>
              <a:rPr lang="en-US" sz="2600" dirty="0"/>
              <a:t>In 1963, Vladimir N. </a:t>
            </a:r>
            <a:r>
              <a:rPr lang="en-US" sz="2600" dirty="0" err="1"/>
              <a:t>Vapnik</a:t>
            </a:r>
            <a:r>
              <a:rPr lang="en-US" sz="2600" dirty="0"/>
              <a:t> and Alexey Y. </a:t>
            </a:r>
            <a:r>
              <a:rPr lang="en-US" sz="2600" dirty="0" err="1"/>
              <a:t>Chervonenkis</a:t>
            </a:r>
            <a:r>
              <a:rPr lang="en-US" sz="2600" dirty="0"/>
              <a:t> invented the original Support Vector Machines algorithm at the Institute of Control Sciences of the Russian Academy of Sciences, Moscow, Russia.</a:t>
            </a:r>
          </a:p>
          <a:p>
            <a:r>
              <a:rPr lang="en-US" sz="2600" dirty="0"/>
              <a:t>In 1992, Bernhard E. </a:t>
            </a:r>
            <a:r>
              <a:rPr lang="en-US" sz="2600" dirty="0" err="1"/>
              <a:t>Boser</a:t>
            </a:r>
            <a:r>
              <a:rPr lang="en-US" sz="2600" dirty="0"/>
              <a:t>, Isabelle M. Guyon, and Vladimir N. </a:t>
            </a:r>
            <a:r>
              <a:rPr lang="en-US" sz="2600" dirty="0" err="1"/>
              <a:t>Vapnik</a:t>
            </a:r>
            <a:r>
              <a:rPr lang="en-US" sz="2600" dirty="0"/>
              <a:t> improved the original support vector machine which allows for the creation of nonlinear classifiers.</a:t>
            </a:r>
          </a:p>
        </p:txBody>
      </p:sp>
      <p:sp>
        <p:nvSpPr>
          <p:cNvPr id="7" name="Slide Number Placeholder 6"/>
          <p:cNvSpPr>
            <a:spLocks noGrp="1"/>
          </p:cNvSpPr>
          <p:nvPr>
            <p:ph type="sldNum" sz="quarter" idx="12"/>
          </p:nvPr>
        </p:nvSpPr>
        <p:spPr/>
        <p:txBody>
          <a:bodyPr/>
          <a:lstStyle/>
          <a:p>
            <a:fld id="{1C20BA80-1909-427C-B3BD-3DD8AEAFD5BE}" type="slidenum">
              <a:rPr lang="en-US" smtClean="0"/>
              <a:t>29</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28792"/>
            <a:ext cx="4233707" cy="457200"/>
          </a:xfrm>
          <a:prstGeom prst="rect">
            <a:avLst/>
          </a:prstGeom>
        </p:spPr>
      </p:pic>
      <p:pic>
        <p:nvPicPr>
          <p:cNvPr id="4" name="Picture 3">
            <a:extLst>
              <a:ext uri="{FF2B5EF4-FFF2-40B4-BE49-F238E27FC236}">
                <a16:creationId xmlns:a16="http://schemas.microsoft.com/office/drawing/2014/main" id="{3BDBD7E9-8544-4BCA-9D67-DE49F0C4EE32}"/>
              </a:ext>
            </a:extLst>
          </p:cNvPr>
          <p:cNvPicPr>
            <a:picLocks noChangeAspect="1"/>
          </p:cNvPicPr>
          <p:nvPr/>
        </p:nvPicPr>
        <p:blipFill>
          <a:blip r:embed="rId4"/>
          <a:stretch>
            <a:fillRect/>
          </a:stretch>
        </p:blipFill>
        <p:spPr>
          <a:xfrm>
            <a:off x="9639093" y="1143000"/>
            <a:ext cx="1675238" cy="2286000"/>
          </a:xfrm>
          <a:prstGeom prst="rect">
            <a:avLst/>
          </a:prstGeom>
        </p:spPr>
      </p:pic>
      <p:pic>
        <p:nvPicPr>
          <p:cNvPr id="5" name="Picture 4">
            <a:extLst>
              <a:ext uri="{FF2B5EF4-FFF2-40B4-BE49-F238E27FC236}">
                <a16:creationId xmlns:a16="http://schemas.microsoft.com/office/drawing/2014/main" id="{6AD26B56-2704-43AA-85CA-147D22F8307B}"/>
              </a:ext>
            </a:extLst>
          </p:cNvPr>
          <p:cNvPicPr>
            <a:picLocks noChangeAspect="1"/>
          </p:cNvPicPr>
          <p:nvPr/>
        </p:nvPicPr>
        <p:blipFill>
          <a:blip r:embed="rId5"/>
          <a:stretch>
            <a:fillRect/>
          </a:stretch>
        </p:blipFill>
        <p:spPr>
          <a:xfrm>
            <a:off x="9639093" y="3771900"/>
            <a:ext cx="1675238" cy="2286000"/>
          </a:xfrm>
          <a:prstGeom prst="rect">
            <a:avLst/>
          </a:prstGeom>
        </p:spPr>
      </p:pic>
      <p:sp>
        <p:nvSpPr>
          <p:cNvPr id="8" name="TextBox 7">
            <a:extLst>
              <a:ext uri="{FF2B5EF4-FFF2-40B4-BE49-F238E27FC236}">
                <a16:creationId xmlns:a16="http://schemas.microsoft.com/office/drawing/2014/main" id="{0769D9DF-A525-4859-A59A-A63558BC4D32}"/>
              </a:ext>
            </a:extLst>
          </p:cNvPr>
          <p:cNvSpPr txBox="1"/>
          <p:nvPr/>
        </p:nvSpPr>
        <p:spPr>
          <a:xfrm>
            <a:off x="9599624" y="3427303"/>
            <a:ext cx="1675238" cy="276999"/>
          </a:xfrm>
          <a:prstGeom prst="rect">
            <a:avLst/>
          </a:prstGeom>
          <a:noFill/>
        </p:spPr>
        <p:txBody>
          <a:bodyPr wrap="square" rtlCol="0">
            <a:spAutoFit/>
          </a:bodyPr>
          <a:lstStyle/>
          <a:p>
            <a:r>
              <a:rPr lang="en-US" sz="1200" dirty="0" err="1"/>
              <a:t>Vapnik</a:t>
            </a:r>
            <a:r>
              <a:rPr lang="en-US" sz="1200" dirty="0"/>
              <a:t> (1936-present)</a:t>
            </a:r>
          </a:p>
        </p:txBody>
      </p:sp>
      <p:sp>
        <p:nvSpPr>
          <p:cNvPr id="10" name="TextBox 9">
            <a:extLst>
              <a:ext uri="{FF2B5EF4-FFF2-40B4-BE49-F238E27FC236}">
                <a16:creationId xmlns:a16="http://schemas.microsoft.com/office/drawing/2014/main" id="{57D0A413-5AE2-4F45-9946-DFCB291E797A}"/>
              </a:ext>
            </a:extLst>
          </p:cNvPr>
          <p:cNvSpPr txBox="1"/>
          <p:nvPr/>
        </p:nvSpPr>
        <p:spPr>
          <a:xfrm>
            <a:off x="9599623" y="6038463"/>
            <a:ext cx="1877029" cy="276999"/>
          </a:xfrm>
          <a:prstGeom prst="rect">
            <a:avLst/>
          </a:prstGeom>
          <a:noFill/>
        </p:spPr>
        <p:txBody>
          <a:bodyPr wrap="square" rtlCol="0">
            <a:spAutoFit/>
          </a:bodyPr>
          <a:lstStyle/>
          <a:p>
            <a:r>
              <a:rPr lang="en-US" sz="1200" dirty="0" err="1"/>
              <a:t>Chervonenkis</a:t>
            </a:r>
            <a:r>
              <a:rPr lang="en-US" sz="1200" dirty="0"/>
              <a:t> (1938-2014)</a:t>
            </a:r>
          </a:p>
        </p:txBody>
      </p:sp>
      <p:sp>
        <p:nvSpPr>
          <p:cNvPr id="9" name="Rectangle 8">
            <a:extLst>
              <a:ext uri="{FF2B5EF4-FFF2-40B4-BE49-F238E27FC236}">
                <a16:creationId xmlns:a16="http://schemas.microsoft.com/office/drawing/2014/main" id="{5721EB73-FE17-4958-82E7-600366B0C22E}"/>
              </a:ext>
            </a:extLst>
          </p:cNvPr>
          <p:cNvSpPr/>
          <p:nvPr/>
        </p:nvSpPr>
        <p:spPr>
          <a:xfrm>
            <a:off x="907807" y="4907196"/>
            <a:ext cx="8338829" cy="523220"/>
          </a:xfrm>
          <a:prstGeom prst="rect">
            <a:avLst/>
          </a:prstGeom>
        </p:spPr>
        <p:txBody>
          <a:bodyPr wrap="square">
            <a:spAutoFit/>
          </a:bodyPr>
          <a:lstStyle/>
          <a:p>
            <a:r>
              <a:rPr lang="en-US" sz="1400" dirty="0">
                <a:hlinkClick r:id="rId6"/>
              </a:rPr>
              <a:t>https://www.kdnuggets.com/2016/07/guyon-data-mining-history-svm-support-vector-machines.html</a:t>
            </a:r>
            <a:r>
              <a:rPr lang="en-US" sz="1400" dirty="0"/>
              <a:t> </a:t>
            </a:r>
          </a:p>
          <a:p>
            <a:r>
              <a:rPr lang="en-US" sz="1400" dirty="0">
                <a:hlinkClick r:id="rId7"/>
              </a:rPr>
              <a:t>https://link.springer.com/chapter/10.1007%2F978-3-642-41136-6_3</a:t>
            </a:r>
            <a:r>
              <a:rPr lang="en-US" sz="1400" dirty="0"/>
              <a:t> </a:t>
            </a:r>
          </a:p>
        </p:txBody>
      </p:sp>
    </p:spTree>
    <p:extLst>
      <p:ext uri="{BB962C8B-B14F-4D97-AF65-F5344CB8AC3E}">
        <p14:creationId xmlns:p14="http://schemas.microsoft.com/office/powerpoint/2010/main" val="282838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Can you See the Two Groups of Points?</a:t>
            </a:r>
          </a:p>
        </p:txBody>
      </p:sp>
      <p:sp>
        <p:nvSpPr>
          <p:cNvPr id="7" name="Slide Number Placeholder 6"/>
          <p:cNvSpPr>
            <a:spLocks noGrp="1"/>
          </p:cNvSpPr>
          <p:nvPr>
            <p:ph type="sldNum" sz="quarter" idx="12"/>
          </p:nvPr>
        </p:nvSpPr>
        <p:spPr/>
        <p:txBody>
          <a:bodyPr/>
          <a:lstStyle/>
          <a:p>
            <a:fld id="{1C20BA80-1909-427C-B3BD-3DD8AEAFD5BE}" type="slidenum">
              <a:rPr lang="en-US" smtClean="0"/>
              <a:t>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1026" name="Picture 2" descr="Related image">
            <a:extLst>
              <a:ext uri="{FF2B5EF4-FFF2-40B4-BE49-F238E27FC236}">
                <a16:creationId xmlns:a16="http://schemas.microsoft.com/office/drawing/2014/main" id="{6DDB55BF-F856-4E5C-82FF-868285AF8D31}"/>
              </a:ext>
            </a:extLst>
          </p:cNvPr>
          <p:cNvPicPr>
            <a:picLocks noGrp="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0E45757-25AD-482F-97DE-50CE615FF268}"/>
              </a:ext>
            </a:extLst>
          </p:cNvPr>
          <p:cNvSpPr/>
          <p:nvPr/>
        </p:nvSpPr>
        <p:spPr>
          <a:xfrm>
            <a:off x="822679" y="1615900"/>
            <a:ext cx="2370666"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100 Observations</a:t>
            </a:r>
          </a:p>
        </p:txBody>
      </p:sp>
      <p:sp>
        <p:nvSpPr>
          <p:cNvPr id="12" name="Speech Bubble: Oval 11">
            <a:extLst>
              <a:ext uri="{FF2B5EF4-FFF2-40B4-BE49-F238E27FC236}">
                <a16:creationId xmlns:a16="http://schemas.microsoft.com/office/drawing/2014/main" id="{F8F1256D-21DB-4531-B807-22CDF5274664}"/>
              </a:ext>
            </a:extLst>
          </p:cNvPr>
          <p:cNvSpPr/>
          <p:nvPr/>
        </p:nvSpPr>
        <p:spPr>
          <a:xfrm>
            <a:off x="3386667" y="1604963"/>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Continuous Features X and Y</a:t>
            </a:r>
          </a:p>
        </p:txBody>
      </p:sp>
      <p:pic>
        <p:nvPicPr>
          <p:cNvPr id="3" name="Picture 2">
            <a:extLst>
              <a:ext uri="{FF2B5EF4-FFF2-40B4-BE49-F238E27FC236}">
                <a16:creationId xmlns:a16="http://schemas.microsoft.com/office/drawing/2014/main" id="{AE1546CF-7CDF-40B3-A10E-EA897054D761}"/>
              </a:ext>
            </a:extLst>
          </p:cNvPr>
          <p:cNvPicPr>
            <a:picLocks noChangeAspect="1"/>
          </p:cNvPicPr>
          <p:nvPr/>
        </p:nvPicPr>
        <p:blipFill>
          <a:blip r:embed="rId5"/>
          <a:stretch>
            <a:fillRect/>
          </a:stretch>
        </p:blipFill>
        <p:spPr>
          <a:xfrm>
            <a:off x="6753896" y="1600200"/>
            <a:ext cx="4719484" cy="4572000"/>
          </a:xfrm>
          <a:prstGeom prst="rect">
            <a:avLst/>
          </a:prstGeom>
        </p:spPr>
      </p:pic>
    </p:spTree>
    <p:extLst>
      <p:ext uri="{BB962C8B-B14F-4D97-AF65-F5344CB8AC3E}">
        <p14:creationId xmlns:p14="http://schemas.microsoft.com/office/powerpoint/2010/main" val="22747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Overview of Support Vector Machines</a:t>
            </a:r>
          </a:p>
        </p:txBody>
      </p:sp>
      <p:graphicFrame>
        <p:nvGraphicFramePr>
          <p:cNvPr id="4" name="Content Placeholder 3">
            <a:extLst>
              <a:ext uri="{FF2B5EF4-FFF2-40B4-BE49-F238E27FC236}">
                <a16:creationId xmlns:a16="http://schemas.microsoft.com/office/drawing/2014/main" id="{EFE7EFAB-9016-473C-A859-944686D8ED35}"/>
              </a:ext>
            </a:extLst>
          </p:cNvPr>
          <p:cNvGraphicFramePr>
            <a:graphicFrameLocks noGrp="1"/>
          </p:cNvGraphicFramePr>
          <p:nvPr>
            <p:ph idx="1"/>
            <p:extLst>
              <p:ext uri="{D42A27DB-BD31-4B8C-83A1-F6EECF244321}">
                <p14:modId xmlns:p14="http://schemas.microsoft.com/office/powerpoint/2010/main" val="18274299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6"/>
          <p:cNvSpPr>
            <a:spLocks noGrp="1"/>
          </p:cNvSpPr>
          <p:nvPr>
            <p:ph type="sldNum" sz="quarter" idx="12"/>
          </p:nvPr>
        </p:nvSpPr>
        <p:spPr/>
        <p:txBody>
          <a:bodyPr/>
          <a:lstStyle/>
          <a:p>
            <a:fld id="{1C20BA80-1909-427C-B3BD-3DD8AEAFD5BE}" type="slidenum">
              <a:rPr lang="en-US" smtClean="0"/>
              <a:t>30</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48826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is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8134350" cy="4351338"/>
              </a:xfrm>
            </p:spPr>
            <p:txBody>
              <a:bodyPr>
                <a:normAutofit/>
              </a:bodyPr>
              <a:lstStyle/>
              <a:p>
                <a:r>
                  <a:rPr lang="en-US" dirty="0"/>
                  <a:t>Let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𝑝</m:t>
                            </m:r>
                          </m:sub>
                        </m:sSub>
                      </m:e>
                    </m:d>
                  </m:oMath>
                </a14:m>
                <a:r>
                  <a:rPr lang="en-US" dirty="0"/>
                  <a:t> be a given vector of scalars and at least one of them is not zero.</a:t>
                </a:r>
              </a:p>
              <a:p>
                <a:r>
                  <a:rPr lang="en-US" dirty="0"/>
                  <a:t>Let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𝐱</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𝑝</m:t>
                            </m:r>
                          </m:sub>
                        </m:sSub>
                      </m:e>
                    </m:d>
                  </m:oMath>
                </a14:m>
                <a:r>
                  <a:rPr lang="en-US" dirty="0"/>
                  <a:t> be a general vector in the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𝑝</m:t>
                        </m:r>
                      </m:sup>
                    </m:sSup>
                  </m:oMath>
                </a14:m>
                <a:r>
                  <a:rPr lang="en-US" dirty="0"/>
                  <a:t> the </a:t>
                </a:r>
                <a:r>
                  <a:rPr lang="en-US" i="1" dirty="0"/>
                  <a:t>p</a:t>
                </a:r>
                <a:r>
                  <a:rPr lang="en-US" dirty="0"/>
                  <a:t>-dimensional space of real numbers.</a:t>
                </a:r>
              </a:p>
              <a:p>
                <a:r>
                  <a:rPr lang="en-US" dirty="0"/>
                  <a:t>The set </a:t>
                </a:r>
                <a14:m>
                  <m:oMath xmlns:m="http://schemas.openxmlformats.org/officeDocument/2006/math">
                    <m:d>
                      <m:dPr>
                        <m:begChr m:val="{"/>
                        <m:endChr m:val="}"/>
                        <m:ctrlPr>
                          <a:rPr lang="en-US"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0" i="1" smtClean="0">
                            <a:latin typeface="Cambria Math" panose="02040503050406030204" pitchFamily="18" charset="0"/>
                          </a:rPr>
                          <m:t>=</m:t>
                        </m:r>
                        <m:r>
                          <a:rPr lang="en-US" b="0" i="1" smtClean="0">
                            <a:latin typeface="Cambria Math" panose="02040503050406030204" pitchFamily="18" charset="0"/>
                          </a:rPr>
                          <m:t>𝑐</m:t>
                        </m:r>
                      </m:e>
                    </m:d>
                  </m:oMath>
                </a14:m>
                <a:r>
                  <a:rPr lang="en-US" dirty="0"/>
                  <a:t> for a constant </a:t>
                </a:r>
                <a14:m>
                  <m:oMath xmlns:m="http://schemas.openxmlformats.org/officeDocument/2006/math">
                    <m:r>
                      <a:rPr lang="en-US" i="1">
                        <a:latin typeface="Cambria Math" panose="02040503050406030204" pitchFamily="18" charset="0"/>
                      </a:rPr>
                      <m:t>𝑐</m:t>
                    </m:r>
                  </m:oMath>
                </a14:m>
                <a:r>
                  <a:rPr lang="en-US" dirty="0"/>
                  <a:t> is a hyperplane.  In other words, a hyperplane is a subspace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a:t>
                </a:r>
              </a:p>
              <a:p>
                <a:pPr lvl="1"/>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b="0" i="0"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nary>
                  </m:oMath>
                </a14:m>
                <a:r>
                  <a:rPr lang="en-US" dirty="0"/>
                  <a:t> is the inner product of the vectors </a:t>
                </a:r>
                <a14:m>
                  <m:oMath xmlns:m="http://schemas.openxmlformats.org/officeDocument/2006/math">
                    <m:r>
                      <a:rPr lang="en-US" b="1" i="0" smtClean="0">
                        <a:latin typeface="Cambria Math" panose="02040503050406030204" pitchFamily="18" charset="0"/>
                      </a:rPr>
                      <m:t>𝐰</m:t>
                    </m:r>
                  </m:oMath>
                </a14:m>
                <a:r>
                  <a:rPr lang="en-US" dirty="0"/>
                  <a:t> and </a:t>
                </a:r>
                <a14:m>
                  <m:oMath xmlns:m="http://schemas.openxmlformats.org/officeDocument/2006/math">
                    <m:r>
                      <a:rPr lang="en-US" b="1">
                        <a:latin typeface="Cambria Math" panose="02040503050406030204" pitchFamily="18" charset="0"/>
                      </a:rPr>
                      <m:t>𝐱</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8134350" cy="4351338"/>
              </a:xfrm>
              <a:blipFill>
                <a:blip r:embed="rId3"/>
                <a:stretch>
                  <a:fillRect l="-1349" t="-140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31</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E085BF4D-7581-43EF-BE57-0B0B321645B7}"/>
              </a:ext>
            </a:extLst>
          </p:cNvPr>
          <p:cNvPicPr>
            <a:picLocks/>
          </p:cNvPicPr>
          <p:nvPr/>
        </p:nvPicPr>
        <p:blipFill>
          <a:blip r:embed="rId5"/>
          <a:stretch>
            <a:fillRect/>
          </a:stretch>
        </p:blipFill>
        <p:spPr>
          <a:xfrm>
            <a:off x="8966906" y="2011362"/>
            <a:ext cx="2743200" cy="2743200"/>
          </a:xfrm>
          <a:prstGeom prst="rect">
            <a:avLst/>
          </a:prstGeom>
        </p:spPr>
      </p:pic>
    </p:spTree>
    <p:extLst>
      <p:ext uri="{BB962C8B-B14F-4D97-AF65-F5344CB8AC3E}">
        <p14:creationId xmlns:p14="http://schemas.microsoft.com/office/powerpoint/2010/main" val="3303711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Examples of a Hyperplane</a:t>
            </a:r>
          </a:p>
        </p:txBody>
      </p:sp>
      <p:sp>
        <p:nvSpPr>
          <p:cNvPr id="7" name="Slide Number Placeholder 6"/>
          <p:cNvSpPr>
            <a:spLocks noGrp="1"/>
          </p:cNvSpPr>
          <p:nvPr>
            <p:ph type="sldNum" sz="quarter" idx="12"/>
          </p:nvPr>
        </p:nvSpPr>
        <p:spPr/>
        <p:txBody>
          <a:bodyPr/>
          <a:lstStyle/>
          <a:p>
            <a:fld id="{1C20BA80-1909-427C-B3BD-3DD8AEAFD5BE}" type="slidenum">
              <a:rPr lang="en-US" smtClean="0"/>
              <a:t>32</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extLst>
                  <p:ext uri="{D42A27DB-BD31-4B8C-83A1-F6EECF244321}">
                    <p14:modId xmlns:p14="http://schemas.microsoft.com/office/powerpoint/2010/main" val="664207424"/>
                  </p:ext>
                </p:extLst>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0" name="Content Placeholder 9">
                <a:extLst>
                  <a:ext uri="{FF2B5EF4-FFF2-40B4-BE49-F238E27FC236}">
                    <a16:creationId xmlns:a16="http://schemas.microsoft.com/office/drawing/2014/main" id="{FB9266CF-C0B4-4221-A176-A23844D3B999}"/>
                  </a:ext>
                </a:extLst>
              </p:cNvPr>
              <p:cNvGraphicFramePr>
                <a:graphicFrameLocks noGrp="1"/>
              </p:cNvGraphicFramePr>
              <p:nvPr>
                <p:ph idx="1"/>
                <p:extLst>
                  <p:ext uri="{D42A27DB-BD31-4B8C-83A1-F6EECF244321}">
                    <p14:modId xmlns:p14="http://schemas.microsoft.com/office/powerpoint/2010/main" val="664207424"/>
                  </p:ext>
                </p:extLst>
              </p:nvPr>
            </p:nvGraphicFramePr>
            <p:xfrm>
              <a:off x="838200" y="1878013"/>
              <a:ext cx="10515600" cy="435133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Tree>
    <p:extLst>
      <p:ext uri="{BB962C8B-B14F-4D97-AF65-F5344CB8AC3E}">
        <p14:creationId xmlns:p14="http://schemas.microsoft.com/office/powerpoint/2010/main" val="217257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What are the Support Vectors?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7120093" cy="4351338"/>
              </a:xfrm>
            </p:spPr>
            <p:txBody>
              <a:bodyPr>
                <a:normAutofit/>
              </a:bodyPr>
              <a:lstStyle/>
              <a:p>
                <a:r>
                  <a:rPr lang="en-US" dirty="0"/>
                  <a:t>Given a hyperplane, the support vectors are observations that are nearest to the hyperplane.</a:t>
                </a:r>
              </a:p>
              <a:p>
                <a:r>
                  <a:rPr lang="en-US" dirty="0"/>
                  <a:t>Change the hyperplane, get a different set of support vectors</a:t>
                </a:r>
              </a:p>
              <a:p>
                <a:r>
                  <a:rPr lang="en-US" dirty="0"/>
                  <a:t>They are the observations which have a high tendency to be misclassified.</a:t>
                </a:r>
              </a:p>
              <a:p>
                <a:r>
                  <a:rPr lang="en-US" dirty="0"/>
                  <a:t>They have direct and often the highest influence on the weights (i.e.,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oMath>
                </a14:m>
                <a:r>
                  <a:rPr lang="en-US" dirty="0"/>
                  <a:t>)  of the hyperplane.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7120093" cy="4351338"/>
              </a:xfrm>
              <a:blipFill>
                <a:blip r:embed="rId3"/>
                <a:stretch>
                  <a:fillRect l="-1542" t="-2241" b="-3782"/>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33</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D0346AE1-AE1D-45FE-924F-5DB9737FA22C}"/>
              </a:ext>
            </a:extLst>
          </p:cNvPr>
          <p:cNvPicPr>
            <a:picLocks/>
          </p:cNvPicPr>
          <p:nvPr/>
        </p:nvPicPr>
        <p:blipFill>
          <a:blip r:embed="rId5"/>
          <a:stretch>
            <a:fillRect/>
          </a:stretch>
        </p:blipFill>
        <p:spPr>
          <a:xfrm>
            <a:off x="8017387" y="1825625"/>
            <a:ext cx="3200400" cy="1828800"/>
          </a:xfrm>
          <a:prstGeom prst="rect">
            <a:avLst/>
          </a:prstGeom>
        </p:spPr>
      </p:pic>
      <p:pic>
        <p:nvPicPr>
          <p:cNvPr id="5" name="Picture 4">
            <a:extLst>
              <a:ext uri="{FF2B5EF4-FFF2-40B4-BE49-F238E27FC236}">
                <a16:creationId xmlns:a16="http://schemas.microsoft.com/office/drawing/2014/main" id="{D06AD67D-6977-47AF-949B-B843CB2E2513}"/>
              </a:ext>
            </a:extLst>
          </p:cNvPr>
          <p:cNvPicPr>
            <a:picLocks/>
          </p:cNvPicPr>
          <p:nvPr/>
        </p:nvPicPr>
        <p:blipFill>
          <a:blip r:embed="rId6"/>
          <a:stretch>
            <a:fillRect/>
          </a:stretch>
        </p:blipFill>
        <p:spPr>
          <a:xfrm>
            <a:off x="8017387" y="4001294"/>
            <a:ext cx="3200400" cy="1828800"/>
          </a:xfrm>
          <a:prstGeom prst="rect">
            <a:avLst/>
          </a:prstGeom>
        </p:spPr>
      </p:pic>
    </p:spTree>
    <p:extLst>
      <p:ext uri="{BB962C8B-B14F-4D97-AF65-F5344CB8AC3E}">
        <p14:creationId xmlns:p14="http://schemas.microsoft.com/office/powerpoint/2010/main" val="1767409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Perceptron: A Linear Separator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input to the hidden node is the weighted sum </a:t>
                </a:r>
                <a14:m>
                  <m:oMath xmlns:m="http://schemas.openxmlformats.org/officeDocument/2006/math">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nary>
                  </m:oMath>
                </a14:m>
                <a:endParaRPr lang="en-US" dirty="0"/>
              </a:p>
              <a:p>
                <a:r>
                  <a:rPr lang="en-US" dirty="0"/>
                  <a:t>If this weighted sum is greater than a </a:t>
                </a:r>
                <a:r>
                  <a:rPr lang="en-US" i="1" dirty="0"/>
                  <a:t>threshold value </a:t>
                </a:r>
                <a14:m>
                  <m:oMath xmlns:m="http://schemas.openxmlformats.org/officeDocument/2006/math">
                    <m:r>
                      <a:rPr lang="en-US" i="1">
                        <a:latin typeface="Cambria Math" panose="02040503050406030204" pitchFamily="18" charset="0"/>
                      </a:rPr>
                      <m:t>𝑐</m:t>
                    </m:r>
                  </m:oMath>
                </a14:m>
                <a:r>
                  <a:rPr lang="en-US" dirty="0"/>
                  <a:t>, then the output from the hidden node is 1.  Otherwise, the output value is 0.</a:t>
                </a:r>
              </a:p>
              <a:p>
                <a:r>
                  <a:rPr lang="en-US" dirty="0"/>
                  <a:t>The parameters of the perceptron are the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r>
                      <a:rPr lang="en-US"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𝑝</m:t>
                        </m:r>
                      </m:sub>
                    </m:sSub>
                  </m:oMath>
                </a14:m>
                <a:r>
                  <a:rPr lang="en-US" dirty="0"/>
                  <a:t> and the threshold value </a:t>
                </a:r>
                <a14:m>
                  <m:oMath xmlns:m="http://schemas.openxmlformats.org/officeDocument/2006/math">
                    <m:r>
                      <a:rPr lang="en-US" i="1">
                        <a:latin typeface="Cambria Math" panose="02040503050406030204" pitchFamily="18" charset="0"/>
                      </a:rPr>
                      <m:t>𝑐</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5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039202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Which Linear Separator?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5"/>
                <a:ext cx="4648200" cy="4351338"/>
              </a:xfrm>
            </p:spPr>
            <p:txBody>
              <a:bodyPr>
                <a:normAutofit/>
              </a:bodyPr>
              <a:lstStyle/>
              <a:p>
                <a:r>
                  <a:rPr lang="en-US" dirty="0"/>
                  <a:t>In the graph on the right, any linear separator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𝑐</m:t>
                    </m:r>
                    <m:r>
                      <a:rPr lang="en-US" i="1">
                        <a:latin typeface="Cambria Math" panose="02040503050406030204" pitchFamily="18" charset="0"/>
                      </a:rPr>
                      <m:t> </m:t>
                    </m:r>
                  </m:oMath>
                </a14:m>
                <a:r>
                  <a:rPr lang="en-US" dirty="0"/>
                  <a:t>that lies between the red dashed line and the blue dashed line can separate the two obvious groups of observations.</a:t>
                </a:r>
              </a:p>
              <a:p>
                <a:r>
                  <a:rPr lang="en-US" dirty="0"/>
                  <a:t>In other words, there are infinite choices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80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35</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5"/>
          <a:stretch>
            <a:fillRect/>
          </a:stretch>
        </p:blipFill>
        <p:spPr>
          <a:xfrm>
            <a:off x="5715697" y="1644758"/>
            <a:ext cx="6096000" cy="4572000"/>
          </a:xfrm>
          <a:prstGeom prst="rect">
            <a:avLst/>
          </a:prstGeom>
        </p:spPr>
      </p:pic>
      <p:cxnSp>
        <p:nvCxnSpPr>
          <p:cNvPr id="8" name="Straight Connector 7">
            <a:extLst>
              <a:ext uri="{FF2B5EF4-FFF2-40B4-BE49-F238E27FC236}">
                <a16:creationId xmlns:a16="http://schemas.microsoft.com/office/drawing/2014/main" id="{BBA87C82-8F16-4143-96FF-306EA86EB0AA}"/>
              </a:ext>
            </a:extLst>
          </p:cNvPr>
          <p:cNvCxnSpPr/>
          <p:nvPr/>
        </p:nvCxnSpPr>
        <p:spPr>
          <a:xfrm>
            <a:off x="5859624" y="3816220"/>
            <a:ext cx="5756988" cy="83042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A653280-917F-4F63-B639-D9ED55667747}"/>
              </a:ext>
            </a:extLst>
          </p:cNvPr>
          <p:cNvCxnSpPr>
            <a:endCxn id="4" idx="2"/>
          </p:cNvCxnSpPr>
          <p:nvPr/>
        </p:nvCxnSpPr>
        <p:spPr>
          <a:xfrm>
            <a:off x="8557646" y="1865420"/>
            <a:ext cx="206051" cy="4351338"/>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6" name="Arrow: Circular 15">
            <a:extLst>
              <a:ext uri="{FF2B5EF4-FFF2-40B4-BE49-F238E27FC236}">
                <a16:creationId xmlns:a16="http://schemas.microsoft.com/office/drawing/2014/main" id="{57766F44-E9BC-4EA3-B124-74AC0EF5A7A6}"/>
              </a:ext>
            </a:extLst>
          </p:cNvPr>
          <p:cNvSpPr/>
          <p:nvPr/>
        </p:nvSpPr>
        <p:spPr>
          <a:xfrm rot="19064445">
            <a:off x="6584181" y="2526577"/>
            <a:ext cx="2052734" cy="1334540"/>
          </a:xfrm>
          <a:prstGeom prst="circular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ircular 16">
            <a:extLst>
              <a:ext uri="{FF2B5EF4-FFF2-40B4-BE49-F238E27FC236}">
                <a16:creationId xmlns:a16="http://schemas.microsoft.com/office/drawing/2014/main" id="{5E840699-DDEE-4D2C-9AA1-7412833B8A47}"/>
              </a:ext>
            </a:extLst>
          </p:cNvPr>
          <p:cNvSpPr/>
          <p:nvPr/>
        </p:nvSpPr>
        <p:spPr>
          <a:xfrm rot="8778807">
            <a:off x="9238391" y="4641534"/>
            <a:ext cx="2052734" cy="133454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53029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The Optimal Linear Separator</a:t>
            </a:r>
            <a:endParaRPr lang="en-US" b="1" dirty="0">
              <a:solidFill>
                <a:schemeClr val="bg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4648200" cy="4351338"/>
              </a:xfrm>
            </p:spPr>
            <p:txBody>
              <a:bodyPr>
                <a:normAutofit/>
              </a:bodyPr>
              <a:lstStyle/>
              <a:p>
                <a:r>
                  <a:rPr lang="en-US" dirty="0"/>
                  <a:t>SVM finds an optimal choice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lang="en-US" dirty="0"/>
                  <a:t>, and </a:t>
                </a:r>
                <a14:m>
                  <m:oMath xmlns:m="http://schemas.openxmlformats.org/officeDocument/2006/math">
                    <m:r>
                      <a:rPr lang="en-US" i="1">
                        <a:latin typeface="Cambria Math" panose="02040503050406030204" pitchFamily="18" charset="0"/>
                      </a:rPr>
                      <m:t>𝑐</m:t>
                    </m:r>
                  </m:oMath>
                </a14:m>
                <a:r>
                  <a:rPr lang="en-US" dirty="0"/>
                  <a:t> such that it maximizes the margin between the hyperplane and the support vectors.</a:t>
                </a:r>
              </a:p>
              <a:p>
                <a:r>
                  <a:rPr lang="en-US" dirty="0"/>
                  <a:t>As you can see, the hyperplane is fully specified by the support vectors and all other training observations are ignorable.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4648200" cy="4351338"/>
              </a:xfrm>
              <a:blipFill>
                <a:blip r:embed="rId3"/>
                <a:stretch>
                  <a:fillRect l="-2362" t="-2241" r="-315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36</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B5AD5B00-1569-4E87-9ABE-DA93EF038513}"/>
              </a:ext>
            </a:extLst>
          </p:cNvPr>
          <p:cNvPicPr>
            <a:picLocks noChangeAspect="1"/>
          </p:cNvPicPr>
          <p:nvPr/>
        </p:nvPicPr>
        <p:blipFill>
          <a:blip r:embed="rId5"/>
          <a:stretch>
            <a:fillRect/>
          </a:stretch>
        </p:blipFill>
        <p:spPr>
          <a:xfrm>
            <a:off x="5715697" y="1644758"/>
            <a:ext cx="6096000" cy="4572000"/>
          </a:xfrm>
          <a:prstGeom prst="rect">
            <a:avLst/>
          </a:prstGeom>
        </p:spPr>
      </p:pic>
      <p:cxnSp>
        <p:nvCxnSpPr>
          <p:cNvPr id="9" name="Straight Connector 8">
            <a:extLst>
              <a:ext uri="{FF2B5EF4-FFF2-40B4-BE49-F238E27FC236}">
                <a16:creationId xmlns:a16="http://schemas.microsoft.com/office/drawing/2014/main" id="{1C5E3F3F-9A49-4277-B649-F28016E45AB0}"/>
              </a:ext>
            </a:extLst>
          </p:cNvPr>
          <p:cNvCxnSpPr/>
          <p:nvPr/>
        </p:nvCxnSpPr>
        <p:spPr>
          <a:xfrm>
            <a:off x="5924939" y="2705878"/>
            <a:ext cx="3638939" cy="3377681"/>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D7A9-28F8-4530-B04D-4215C0049967}"/>
              </a:ext>
            </a:extLst>
          </p:cNvPr>
          <p:cNvCxnSpPr>
            <a:cxnSpLocks/>
          </p:cNvCxnSpPr>
          <p:nvPr/>
        </p:nvCxnSpPr>
        <p:spPr>
          <a:xfrm>
            <a:off x="6466114" y="1825625"/>
            <a:ext cx="4609323" cy="4257934"/>
          </a:xfrm>
          <a:prstGeom prst="line">
            <a:avLst/>
          </a:prstGeom>
          <a:ln w="28575">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B7DA03C-8EB4-4CED-A9AA-0A2AEF3840C5}"/>
              </a:ext>
            </a:extLst>
          </p:cNvPr>
          <p:cNvCxnSpPr>
            <a:cxnSpLocks/>
          </p:cNvCxnSpPr>
          <p:nvPr/>
        </p:nvCxnSpPr>
        <p:spPr>
          <a:xfrm>
            <a:off x="5924939" y="2055813"/>
            <a:ext cx="4438958" cy="402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B977E59-38A5-443A-83D2-699BA5AA76D6}"/>
              </a:ext>
            </a:extLst>
          </p:cNvPr>
          <p:cNvSpPr txBox="1"/>
          <p:nvPr/>
        </p:nvSpPr>
        <p:spPr>
          <a:xfrm>
            <a:off x="10235682" y="4394718"/>
            <a:ext cx="1268963" cy="276999"/>
          </a:xfrm>
          <a:prstGeom prst="rect">
            <a:avLst/>
          </a:prstGeom>
          <a:noFill/>
        </p:spPr>
        <p:txBody>
          <a:bodyPr wrap="square" rtlCol="0">
            <a:spAutoFit/>
          </a:bodyPr>
          <a:lstStyle/>
          <a:p>
            <a:r>
              <a:rPr lang="en-US" sz="1200" dirty="0"/>
              <a:t>Support Vectors</a:t>
            </a:r>
          </a:p>
        </p:txBody>
      </p:sp>
      <p:cxnSp>
        <p:nvCxnSpPr>
          <p:cNvPr id="21" name="Straight Arrow Connector 20">
            <a:extLst>
              <a:ext uri="{FF2B5EF4-FFF2-40B4-BE49-F238E27FC236}">
                <a16:creationId xmlns:a16="http://schemas.microsoft.com/office/drawing/2014/main" id="{E31A6328-E3AB-4888-BA7D-7468E55398A4}"/>
              </a:ext>
            </a:extLst>
          </p:cNvPr>
          <p:cNvCxnSpPr/>
          <p:nvPr/>
        </p:nvCxnSpPr>
        <p:spPr>
          <a:xfrm flipH="1" flipV="1">
            <a:off x="8985380" y="4152122"/>
            <a:ext cx="1378517" cy="37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E789AC8-9E7E-4AE2-9679-7A9F2863F6C0}"/>
              </a:ext>
            </a:extLst>
          </p:cNvPr>
          <p:cNvCxnSpPr>
            <a:stCxn id="19" idx="1"/>
          </p:cNvCxnSpPr>
          <p:nvPr/>
        </p:nvCxnSpPr>
        <p:spPr>
          <a:xfrm flipH="1">
            <a:off x="8154955" y="4533218"/>
            <a:ext cx="2080727" cy="138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CEEB2B-1591-4500-BC93-099E0E462E78}"/>
              </a:ext>
            </a:extLst>
          </p:cNvPr>
          <p:cNvCxnSpPr/>
          <p:nvPr/>
        </p:nvCxnSpPr>
        <p:spPr>
          <a:xfrm flipV="1">
            <a:off x="6466114" y="2453951"/>
            <a:ext cx="697383" cy="6997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650D9E1-3699-4E95-A3F4-EC1DC14FD833}"/>
              </a:ext>
            </a:extLst>
          </p:cNvPr>
          <p:cNvSpPr txBox="1"/>
          <p:nvPr/>
        </p:nvSpPr>
        <p:spPr>
          <a:xfrm>
            <a:off x="6466114" y="2147834"/>
            <a:ext cx="1965649" cy="338554"/>
          </a:xfrm>
          <a:prstGeom prst="rect">
            <a:avLst/>
          </a:prstGeom>
          <a:noFill/>
        </p:spPr>
        <p:txBody>
          <a:bodyPr wrap="square" rtlCol="0">
            <a:spAutoFit/>
          </a:bodyPr>
          <a:lstStyle/>
          <a:p>
            <a:r>
              <a:rPr lang="en-US" sz="1600" dirty="0"/>
              <a:t>Maximize Margin</a:t>
            </a:r>
            <a:endParaRPr lang="en-US" sz="2400" dirty="0"/>
          </a:p>
        </p:txBody>
      </p:sp>
    </p:spTree>
    <p:extLst>
      <p:ext uri="{BB962C8B-B14F-4D97-AF65-F5344CB8AC3E}">
        <p14:creationId xmlns:p14="http://schemas.microsoft.com/office/powerpoint/2010/main" val="239592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a Point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hyperplane is originally represented as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i="1">
                        <a:latin typeface="Cambria Math" panose="02040503050406030204" pitchFamily="18" charset="0"/>
                      </a:rPr>
                      <m:t>𝑐</m:t>
                    </m:r>
                  </m:oMath>
                </a14:m>
                <a:r>
                  <a:rPr lang="en-US" dirty="0"/>
                  <a:t>.</a:t>
                </a:r>
              </a:p>
              <a:p>
                <a:pPr lvl="1"/>
                <a:r>
                  <a:rPr lang="en-US" dirty="0"/>
                  <a:t>By letting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𝑐</m:t>
                    </m:r>
                  </m:oMath>
                </a14:m>
                <a:r>
                  <a:rPr lang="en-US" dirty="0"/>
                  <a:t>, we can re-write the representation as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a:t>
                </a:r>
              </a:p>
              <a:p>
                <a:r>
                  <a:rPr lang="en-US" dirty="0"/>
                  <a:t>The shortest distance from a point P to a hyperplane is along the normal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oMath>
                </a14:m>
                <a:r>
                  <a:rPr lang="en-US" dirty="0"/>
                  <a:t> which is perpendicular to the plane.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37</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AC803EC9-97E4-4EFA-BA49-A013514B2BDD}"/>
              </a:ext>
            </a:extLst>
          </p:cNvPr>
          <p:cNvPicPr>
            <a:picLocks noChangeAspect="1"/>
          </p:cNvPicPr>
          <p:nvPr/>
        </p:nvPicPr>
        <p:blipFill>
          <a:blip r:embed="rId5"/>
          <a:stretch>
            <a:fillRect/>
          </a:stretch>
        </p:blipFill>
        <p:spPr>
          <a:xfrm>
            <a:off x="1194295" y="4206875"/>
            <a:ext cx="3726179" cy="2286000"/>
          </a:xfrm>
          <a:prstGeom prst="rect">
            <a:avLst/>
          </a:prstGeom>
        </p:spPr>
      </p:pic>
      <p:sp>
        <p:nvSpPr>
          <p:cNvPr id="9" name="TextBox 8">
            <a:extLst>
              <a:ext uri="{FF2B5EF4-FFF2-40B4-BE49-F238E27FC236}">
                <a16:creationId xmlns:a16="http://schemas.microsoft.com/office/drawing/2014/main" id="{233D6D37-F009-49C8-9F91-82FB12F37462}"/>
              </a:ext>
            </a:extLst>
          </p:cNvPr>
          <p:cNvSpPr txBox="1"/>
          <p:nvPr/>
        </p:nvSpPr>
        <p:spPr>
          <a:xfrm>
            <a:off x="1194295" y="6485914"/>
            <a:ext cx="4589560" cy="307777"/>
          </a:xfrm>
          <a:prstGeom prst="rect">
            <a:avLst/>
          </a:prstGeom>
          <a:noFill/>
        </p:spPr>
        <p:txBody>
          <a:bodyPr wrap="square" rtlCol="0">
            <a:spAutoFit/>
          </a:bodyPr>
          <a:lstStyle/>
          <a:p>
            <a:r>
              <a:rPr lang="en-US" sz="1400" dirty="0"/>
              <a:t>Source: </a:t>
            </a:r>
            <a:r>
              <a:rPr lang="en-US" sz="1400" dirty="0">
                <a:hlinkClick r:id="rId6"/>
              </a:rPr>
              <a:t>https://www.ditutor.com/space/normal_vector.html</a:t>
            </a:r>
            <a:r>
              <a:rPr lang="en-US" sz="1400" dirty="0"/>
              <a:t> </a:t>
            </a:r>
          </a:p>
        </p:txBody>
      </p:sp>
    </p:spTree>
    <p:extLst>
      <p:ext uri="{BB962C8B-B14F-4D97-AF65-F5344CB8AC3E}">
        <p14:creationId xmlns:p14="http://schemas.microsoft.com/office/powerpoint/2010/main" val="2255500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Let us consider this particular hyperplane</a:t>
                </a:r>
                <a14:m>
                  <m:oMath xmlns:m="http://schemas.openxmlformats.org/officeDocument/2006/math">
                    <m:r>
                      <a:rPr lang="en-US" b="0" i="0" smtClean="0">
                        <a:latin typeface="Cambria Math" panose="02040503050406030204" pitchFamily="18" charset="0"/>
                      </a:rPr>
                      <m:t> </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r>
                  <a:rPr lang="en-US" dirty="0"/>
                  <a:t>Obviously, the origin </a:t>
                </a:r>
                <a14:m>
                  <m:oMath xmlns:m="http://schemas.openxmlformats.org/officeDocument/2006/math">
                    <m:sSup>
                      <m:sSupPr>
                        <m:ctrlPr>
                          <a:rPr lang="en-US" b="0" i="1" smtClean="0">
                            <a:latin typeface="Cambria Math" panose="02040503050406030204" pitchFamily="18" charset="0"/>
                          </a:rPr>
                        </m:ctrlPr>
                      </m:sSupPr>
                      <m:e>
                        <m:r>
                          <a:rPr lang="en-US" b="1" i="0" smtClean="0">
                            <a:latin typeface="Cambria Math" panose="02040503050406030204" pitchFamily="18" charset="0"/>
                          </a:rPr>
                          <m:t>𝐏</m:t>
                        </m:r>
                      </m:e>
                      <m:sup>
                        <m:r>
                          <a:rPr lang="en-US" b="0" i="1" smtClean="0">
                            <a:latin typeface="Cambria Math" panose="02040503050406030204" pitchFamily="18" charset="0"/>
                          </a:rPr>
                          <m:t>𝑡</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0,…,0</m:t>
                        </m:r>
                      </m:e>
                    </m:d>
                  </m:oMath>
                </a14:m>
                <a:r>
                  <a:rPr lang="en-US" dirty="0"/>
                  <a:t> is on this hyperplane because of this identity </a:t>
                </a:r>
                <a14:m>
                  <m:oMath xmlns:m="http://schemas.openxmlformats.org/officeDocument/2006/math">
                    <m:sSup>
                      <m:sSupPr>
                        <m:ctrlPr>
                          <a:rPr lang="en-US" i="1">
                            <a:latin typeface="Cambria Math" panose="02040503050406030204" pitchFamily="18" charset="0"/>
                          </a:rPr>
                        </m:ctrlPr>
                      </m:sSupPr>
                      <m:e>
                        <m:r>
                          <a:rPr lang="en-US" b="1" i="0" smtClean="0">
                            <a:latin typeface="Cambria Math" panose="02040503050406030204" pitchFamily="18" charset="0"/>
                          </a:rPr>
                          <m:t>𝐏</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r>
                  <a:rPr lang="en-US" dirty="0"/>
                  <a:t>The vector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𝐏𝐗</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𝐏</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is on the hyperplane.</a:t>
                </a:r>
              </a:p>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the inner product between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and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𝐏𝐗</m:t>
                        </m:r>
                      </m:e>
                    </m:acc>
                    <m:r>
                      <a:rPr lang="en-US" b="1" i="1">
                        <a:latin typeface="Cambria Math" panose="02040503050406030204" pitchFamily="18" charset="0"/>
                      </a:rPr>
                      <m:t> </m:t>
                    </m:r>
                  </m:oMath>
                </a14:m>
                <a:r>
                  <a:rPr lang="en-US" dirty="0"/>
                  <a:t>has to be zero.</a:t>
                </a:r>
              </a:p>
              <a:p>
                <a:r>
                  <a:rPr lang="en-US" dirty="0"/>
                  <a:t>Mathematically speaking,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b="0" i="0" smtClean="0">
                            <a:latin typeface="Cambria Math" panose="02040503050406030204" pitchFamily="18" charset="0"/>
                          </a:rPr>
                          <m:t>,</m:t>
                        </m:r>
                        <m:r>
                          <m:rPr>
                            <m:nor/>
                          </m:rPr>
                          <a:rPr lang="en-US" dirty="0"/>
                          <m:t>  </m:t>
                        </m:r>
                        <m:acc>
                          <m:accPr>
                            <m:chr m:val="⃗"/>
                            <m:ctrlPr>
                              <a:rPr lang="en-US" i="1">
                                <a:latin typeface="Cambria Math" panose="02040503050406030204" pitchFamily="18" charset="0"/>
                              </a:rPr>
                            </m:ctrlPr>
                          </m:accPr>
                          <m:e>
                            <m:r>
                              <a:rPr lang="en-US" b="1">
                                <a:latin typeface="Cambria Math" panose="02040503050406030204" pitchFamily="18" charset="0"/>
                              </a:rPr>
                              <m:t>𝐏𝐗</m:t>
                            </m:r>
                          </m:e>
                        </m:acc>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r>
                          <m:rPr>
                            <m:nor/>
                          </m:rPr>
                          <a:rPr lang="en-US">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 </m:t>
                            </m:r>
                            <m:r>
                              <a:rPr lang="en-US" b="1">
                                <a:latin typeface="Cambria Math" panose="02040503050406030204" pitchFamily="18" charset="0"/>
                              </a:rPr>
                              <m:t>𝐱</m:t>
                            </m:r>
                          </m:e>
                        </m:acc>
                      </m:e>
                    </m:d>
                    <m:r>
                      <a:rPr lang="en-US" b="1" i="1" smtClean="0">
                        <a:latin typeface="Cambria Math" panose="02040503050406030204" pitchFamily="18" charset="0"/>
                      </a:rPr>
                      <m:t>=</m:t>
                    </m:r>
                    <m:sSup>
                      <m:sSupPr>
                        <m:ctrlPr>
                          <a:rPr lang="en-US" i="1">
                            <a:latin typeface="Cambria Math" panose="02040503050406030204" pitchFamily="18" charset="0"/>
                          </a:rPr>
                        </m:ctrlPr>
                      </m:sSupPr>
                      <m:e>
                        <m:r>
                          <a:rPr lang="en-US" b="1" i="0" smtClean="0">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endParaRPr lang="en-US" b="0" dirty="0"/>
              </a:p>
              <a:p>
                <a:r>
                  <a:rPr lang="en-US" dirty="0"/>
                  <a:t>Therefore, </a:t>
                </a:r>
                <a14:m>
                  <m:oMath xmlns:m="http://schemas.openxmlformats.org/officeDocument/2006/math">
                    <m:acc>
                      <m:accPr>
                        <m:chr m:val="⃗"/>
                        <m:ctrlPr>
                          <a:rPr lang="en-US" i="1" smtClean="0">
                            <a:latin typeface="Cambria Math" panose="02040503050406030204" pitchFamily="18" charset="0"/>
                          </a:rPr>
                        </m:ctrlPr>
                      </m:accPr>
                      <m:e>
                        <m:r>
                          <a:rPr lang="en-US" b="1" i="0" smtClean="0">
                            <a:latin typeface="Cambria Math" panose="02040503050406030204" pitchFamily="18" charset="0"/>
                          </a:rPr>
                          <m:t>𝐧</m:t>
                        </m:r>
                      </m:e>
                    </m:acc>
                    <m:r>
                      <a:rPr lang="en-US" b="0"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0" smtClean="0">
                            <a:latin typeface="Cambria Math" panose="02040503050406030204" pitchFamily="18" charset="0"/>
                          </a:rPr>
                          <m:t>𝐰</m:t>
                        </m:r>
                      </m:e>
                    </m:acc>
                  </m:oMath>
                </a14:m>
                <a:r>
                  <a:rPr lang="en-US" dirty="0"/>
                  <a:t>.  In other words, </a:t>
                </a:r>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𝐧</m:t>
                        </m:r>
                      </m:e>
                      <m:sup>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𝑝</m:t>
                            </m:r>
                          </m:sub>
                        </m:sSub>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10" name="Picture 9">
            <a:extLst>
              <a:ext uri="{FF2B5EF4-FFF2-40B4-BE49-F238E27FC236}">
                <a16:creationId xmlns:a16="http://schemas.microsoft.com/office/drawing/2014/main" id="{C9C4F0D8-8536-4705-8AEB-F3D8B649A7AB}"/>
              </a:ext>
            </a:extLst>
          </p:cNvPr>
          <p:cNvPicPr>
            <a:picLocks noChangeAspect="1"/>
          </p:cNvPicPr>
          <p:nvPr/>
        </p:nvPicPr>
        <p:blipFill>
          <a:blip r:embed="rId5"/>
          <a:stretch>
            <a:fillRect/>
          </a:stretch>
        </p:blipFill>
        <p:spPr>
          <a:xfrm>
            <a:off x="8707817" y="180975"/>
            <a:ext cx="2980944" cy="1828800"/>
          </a:xfrm>
          <a:prstGeom prst="rect">
            <a:avLst/>
          </a:prstGeom>
        </p:spPr>
      </p:pic>
    </p:spTree>
    <p:extLst>
      <p:ext uri="{BB962C8B-B14F-4D97-AF65-F5344CB8AC3E}">
        <p14:creationId xmlns:p14="http://schemas.microsoft.com/office/powerpoint/2010/main" val="2074892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Normal Vector of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If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normal vector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then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is the also the normal vector to all hyperplanes which are parallel to this hyperplane.</a:t>
                </a:r>
              </a:p>
              <a:p>
                <a:r>
                  <a:rPr lang="en-US" dirty="0"/>
                  <a:t>Since a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for any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is parallel to the hyperplane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 we can conclude that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r>
                      <a:rPr lang="en-US" i="1">
                        <a:latin typeface="Cambria Math" panose="02040503050406030204" pitchFamily="18" charset="0"/>
                      </a:rPr>
                      <m:t>=</m:t>
                    </m:r>
                    <m:acc>
                      <m:accPr>
                        <m:chr m:val="⃗"/>
                        <m:ctrlPr>
                          <a:rPr lang="en-US" b="1" i="1">
                            <a:latin typeface="Cambria Math" panose="02040503050406030204" pitchFamily="18" charset="0"/>
                          </a:rPr>
                        </m:ctrlPr>
                      </m:accPr>
                      <m:e>
                        <m:r>
                          <a:rPr lang="en-US" b="1">
                            <a:latin typeface="Cambria Math" panose="02040503050406030204" pitchFamily="18" charset="0"/>
                          </a:rPr>
                          <m:t>𝐰</m:t>
                        </m:r>
                      </m:e>
                    </m:acc>
                  </m:oMath>
                </a14:m>
                <a:r>
                  <a:rPr lang="en-US" dirty="0"/>
                  <a:t> is also the normal vector to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=0</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29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39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8" name="Picture 7">
            <a:extLst>
              <a:ext uri="{FF2B5EF4-FFF2-40B4-BE49-F238E27FC236}">
                <a16:creationId xmlns:a16="http://schemas.microsoft.com/office/drawing/2014/main" id="{E9B7435F-A0E8-4D9C-B238-649DBE65229E}"/>
              </a:ext>
            </a:extLst>
          </p:cNvPr>
          <p:cNvPicPr>
            <a:picLocks noChangeAspect="1"/>
          </p:cNvPicPr>
          <p:nvPr/>
        </p:nvPicPr>
        <p:blipFill>
          <a:blip r:embed="rId5"/>
          <a:stretch>
            <a:fillRect/>
          </a:stretch>
        </p:blipFill>
        <p:spPr>
          <a:xfrm>
            <a:off x="1151456" y="4572000"/>
            <a:ext cx="2980944" cy="1828800"/>
          </a:xfrm>
          <a:prstGeom prst="rect">
            <a:avLst/>
          </a:prstGeom>
        </p:spPr>
      </p:pic>
    </p:spTree>
    <p:extLst>
      <p:ext uri="{BB962C8B-B14F-4D97-AF65-F5344CB8AC3E}">
        <p14:creationId xmlns:p14="http://schemas.microsoft.com/office/powerpoint/2010/main" val="3141758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Discover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25AADEF2-CBF8-4D45-8919-3F71D1A1413B}"/>
              </a:ext>
            </a:extLst>
          </p:cNvPr>
          <p:cNvPicPr>
            <a:picLocks noChangeAspect="1"/>
          </p:cNvPicPr>
          <p:nvPr/>
        </p:nvPicPr>
        <p:blipFill>
          <a:blip r:embed="rId4"/>
          <a:stretch>
            <a:fillRect/>
          </a:stretch>
        </p:blipFill>
        <p:spPr>
          <a:xfrm>
            <a:off x="2321011" y="3890963"/>
            <a:ext cx="1763224" cy="2286000"/>
          </a:xfrm>
          <a:prstGeom prst="rect">
            <a:avLst/>
          </a:prstGeom>
        </p:spPr>
      </p:pic>
      <p:sp>
        <p:nvSpPr>
          <p:cNvPr id="8" name="Thought Bubble: Cloud 7">
            <a:extLst>
              <a:ext uri="{FF2B5EF4-FFF2-40B4-BE49-F238E27FC236}">
                <a16:creationId xmlns:a16="http://schemas.microsoft.com/office/drawing/2014/main" id="{5106DE27-A3F7-4CBF-B96A-59886A09995F}"/>
              </a:ext>
            </a:extLst>
          </p:cNvPr>
          <p:cNvSpPr/>
          <p:nvPr/>
        </p:nvSpPr>
        <p:spPr>
          <a:xfrm>
            <a:off x="2374060" y="1604963"/>
            <a:ext cx="1857623" cy="1176163"/>
          </a:xfrm>
          <a:prstGeom prst="cloudCallout">
            <a:avLst>
              <a:gd name="adj1" fmla="val -5501"/>
              <a:gd name="adj2" fmla="val 133051"/>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Two Clusters?</a:t>
            </a:r>
          </a:p>
        </p:txBody>
      </p:sp>
      <p:sp>
        <p:nvSpPr>
          <p:cNvPr id="18" name="Thought Bubble: Cloud 17">
            <a:extLst>
              <a:ext uri="{FF2B5EF4-FFF2-40B4-BE49-F238E27FC236}">
                <a16:creationId xmlns:a16="http://schemas.microsoft.com/office/drawing/2014/main" id="{CC66EE15-F4BC-45AE-982C-81F767966922}"/>
              </a:ext>
            </a:extLst>
          </p:cNvPr>
          <p:cNvSpPr/>
          <p:nvPr/>
        </p:nvSpPr>
        <p:spPr>
          <a:xfrm>
            <a:off x="327648" y="2252837"/>
            <a:ext cx="1857623" cy="1176163"/>
          </a:xfrm>
          <a:prstGeom prst="cloudCallout">
            <a:avLst>
              <a:gd name="adj1" fmla="val 57093"/>
              <a:gd name="adj2" fmla="val 83142"/>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K-Means Clustering</a:t>
            </a:r>
          </a:p>
        </p:txBody>
      </p:sp>
      <p:sp>
        <p:nvSpPr>
          <p:cNvPr id="19" name="Thought Bubble: Cloud 18">
            <a:extLst>
              <a:ext uri="{FF2B5EF4-FFF2-40B4-BE49-F238E27FC236}">
                <a16:creationId xmlns:a16="http://schemas.microsoft.com/office/drawing/2014/main" id="{767897D7-ABE3-46B1-B5D4-3B93AFD4CA91}"/>
              </a:ext>
            </a:extLst>
          </p:cNvPr>
          <p:cNvSpPr/>
          <p:nvPr/>
        </p:nvSpPr>
        <p:spPr>
          <a:xfrm>
            <a:off x="4273024" y="2034732"/>
            <a:ext cx="2319987" cy="1612371"/>
          </a:xfrm>
          <a:prstGeom prst="cloudCallout">
            <a:avLst>
              <a:gd name="adj1" fmla="val -70880"/>
              <a:gd name="adj2" fmla="val 56707"/>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with Elbow and Silhouette Charts</a:t>
            </a:r>
          </a:p>
        </p:txBody>
      </p:sp>
      <p:pic>
        <p:nvPicPr>
          <p:cNvPr id="10" name="Picture 9">
            <a:extLst>
              <a:ext uri="{FF2B5EF4-FFF2-40B4-BE49-F238E27FC236}">
                <a16:creationId xmlns:a16="http://schemas.microsoft.com/office/drawing/2014/main" id="{8ADC8C48-37CE-4766-A68C-00D731EB8A74}"/>
              </a:ext>
            </a:extLst>
          </p:cNvPr>
          <p:cNvPicPr>
            <a:picLocks noChangeAspect="1"/>
          </p:cNvPicPr>
          <p:nvPr/>
        </p:nvPicPr>
        <p:blipFill>
          <a:blip r:embed="rId5"/>
          <a:stretch>
            <a:fillRect/>
          </a:stretch>
        </p:blipFill>
        <p:spPr>
          <a:xfrm>
            <a:off x="6753896" y="1600200"/>
            <a:ext cx="4719484" cy="4572000"/>
          </a:xfrm>
          <a:prstGeom prst="rect">
            <a:avLst/>
          </a:prstGeom>
        </p:spPr>
      </p:pic>
    </p:spTree>
    <p:extLst>
      <p:ext uri="{BB962C8B-B14F-4D97-AF65-F5344CB8AC3E}">
        <p14:creationId xmlns:p14="http://schemas.microsoft.com/office/powerpoint/2010/main" val="2544182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Suppose the support vector is </a:t>
                </a:r>
                <a14:m>
                  <m:oMath xmlns:m="http://schemas.openxmlformats.org/officeDocument/2006/math">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oMath>
                </a14:m>
                <a:r>
                  <a:rPr lang="en-US" dirty="0"/>
                  <a:t>.</a:t>
                </a:r>
              </a:p>
              <a:p>
                <a:r>
                  <a:rPr lang="en-US" dirty="0"/>
                  <a:t>The vector from the support vector to a point </a:t>
                </a:r>
                <a14:m>
                  <m:oMath xmlns:m="http://schemas.openxmlformats.org/officeDocument/2006/math">
                    <m:r>
                      <a:rPr lang="en-US" b="1">
                        <a:latin typeface="Cambria Math" panose="02040503050406030204" pitchFamily="18" charset="0"/>
                      </a:rPr>
                      <m:t>𝐱</m:t>
                    </m:r>
                  </m:oMath>
                </a14:m>
                <a:r>
                  <a:rPr lang="en-US" dirty="0"/>
                  <a:t> on the hyperplane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 is </a:t>
                </a: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1" i="0" smtClean="0">
                            <a:latin typeface="Cambria Math" panose="02040503050406030204" pitchFamily="18" charset="0"/>
                          </a:rPr>
                          <m:t>𝐱</m:t>
                        </m:r>
                      </m:e>
                    </m:acc>
                  </m:oMath>
                </a14:m>
                <a:r>
                  <a:rPr lang="en-US" dirty="0"/>
                  <a:t>.</a:t>
                </a:r>
              </a:p>
              <a:p>
                <a:r>
                  <a:rPr lang="en-US" dirty="0"/>
                  <a:t>Projecting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onto 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 can give the distance </a:t>
                </a:r>
                <a14:m>
                  <m:oMath xmlns:m="http://schemas.openxmlformats.org/officeDocument/2006/math">
                    <m:r>
                      <a:rPr lang="en-US" b="0" i="1" smtClean="0">
                        <a:latin typeface="Cambria Math" panose="02040503050406030204" pitchFamily="18" charset="0"/>
                      </a:rPr>
                      <m:t>𝐷</m:t>
                    </m:r>
                  </m:oMath>
                </a14:m>
                <a:r>
                  <a:rPr lang="en-US" dirty="0"/>
                  <a:t> from the support vector to the hyperplane.</a:t>
                </a:r>
              </a:p>
              <a:p>
                <a14:m>
                  <m:oMath xmlns:m="http://schemas.openxmlformats.org/officeDocument/2006/math">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r>
                      <m:rPr>
                        <m:sty m:val="p"/>
                      </m:rPr>
                      <a:rPr lang="en-US" b="0" i="0" smtClean="0">
                        <a:latin typeface="Cambria Math" panose="02040503050406030204" pitchFamily="18" charset="0"/>
                      </a:rPr>
                      <m:t>cos</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oMath>
                </a14:m>
                <a:r>
                  <a:rPr lang="en-US" dirty="0"/>
                  <a:t> where</a:t>
                </a:r>
                <a:br>
                  <a:rPr lang="en-US" dirty="0"/>
                </a:b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a:t> is the angle between this vector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oMath>
                </a14:m>
                <a:r>
                  <a:rPr lang="en-US" dirty="0"/>
                  <a:t> and</a:t>
                </a:r>
                <a:br>
                  <a:rPr lang="en-US" dirty="0"/>
                </a:br>
                <a:r>
                  <a:rPr lang="en-US" dirty="0"/>
                  <a:t>the normal vector </a:t>
                </a:r>
                <a14:m>
                  <m:oMath xmlns:m="http://schemas.openxmlformats.org/officeDocument/2006/math">
                    <m:acc>
                      <m:accPr>
                        <m:chr m:val="⃗"/>
                        <m:ctrlPr>
                          <a:rPr lang="en-US" i="1">
                            <a:latin typeface="Cambria Math" panose="02040503050406030204" pitchFamily="18" charset="0"/>
                          </a:rPr>
                        </m:ctrlPr>
                      </m:accPr>
                      <m:e>
                        <m:r>
                          <a:rPr lang="en-US" b="1">
                            <a:latin typeface="Cambria Math" panose="02040503050406030204" pitchFamily="18" charset="0"/>
                          </a:rPr>
                          <m:t>𝐧</m:t>
                        </m:r>
                      </m:e>
                    </m:acc>
                  </m:oMath>
                </a14:m>
                <a:r>
                  <a:rPr lang="en-US" dirty="0"/>
                  <a:t>.</a:t>
                </a:r>
              </a:p>
              <a:p>
                <a14:m>
                  <m:oMath xmlns:m="http://schemas.openxmlformats.org/officeDocument/2006/math">
                    <m:d>
                      <m:dPr>
                        <m:begChr m:val="‖"/>
                        <m:endChr m:val="‖"/>
                        <m:ctrlPr>
                          <a:rPr lang="en-US" b="1"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e>
                    </m:d>
                    <m:r>
                      <m:rPr>
                        <m:sty m:val="p"/>
                      </m:rPr>
                      <a:rPr lang="en-US">
                        <a:latin typeface="Cambria Math" panose="02040503050406030204" pitchFamily="18" charset="0"/>
                      </a:rPr>
                      <m:t>cos</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r>
                  <a:rPr lang="en-US" dirty="0"/>
                  <a:t> is the distance </a:t>
                </a:r>
                <a14:m>
                  <m:oMath xmlns:m="http://schemas.openxmlformats.org/officeDocument/2006/math">
                    <m:r>
                      <a:rPr lang="en-US" i="1">
                        <a:latin typeface="Cambria Math" panose="02040503050406030204" pitchFamily="18" charset="0"/>
                      </a:rPr>
                      <m:t>𝐷</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10" name="Picture 9">
            <a:extLst>
              <a:ext uri="{FF2B5EF4-FFF2-40B4-BE49-F238E27FC236}">
                <a16:creationId xmlns:a16="http://schemas.microsoft.com/office/drawing/2014/main" id="{D125A542-A911-48B8-9A94-F62B644F35DB}"/>
              </a:ext>
            </a:extLst>
          </p:cNvPr>
          <p:cNvPicPr>
            <a:picLocks noChangeAspect="1"/>
          </p:cNvPicPr>
          <p:nvPr/>
        </p:nvPicPr>
        <p:blipFill>
          <a:blip r:embed="rId5"/>
          <a:stretch>
            <a:fillRect/>
          </a:stretch>
        </p:blipFill>
        <p:spPr>
          <a:xfrm>
            <a:off x="7958293" y="3890963"/>
            <a:ext cx="3726179" cy="22860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F1B53F-814D-4485-9CCE-0A808E331D79}"/>
                  </a:ext>
                </a:extLst>
              </p:cNvPr>
              <p:cNvSpPr txBox="1"/>
              <p:nvPr/>
            </p:nvSpPr>
            <p:spPr>
              <a:xfrm>
                <a:off x="10730428" y="3890963"/>
                <a:ext cx="4186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m:oMathPara>
                </a14:m>
                <a:endParaRPr lang="en-US" dirty="0"/>
              </a:p>
            </p:txBody>
          </p:sp>
        </mc:Choice>
        <mc:Fallback xmlns="">
          <p:sp>
            <p:nvSpPr>
              <p:cNvPr id="4" name="TextBox 3">
                <a:extLst>
                  <a:ext uri="{FF2B5EF4-FFF2-40B4-BE49-F238E27FC236}">
                    <a16:creationId xmlns:a16="http://schemas.microsoft.com/office/drawing/2014/main" id="{7DF1B53F-814D-4485-9CCE-0A808E331D79}"/>
                  </a:ext>
                </a:extLst>
              </p:cNvPr>
              <p:cNvSpPr txBox="1">
                <a:spLocks noRot="1" noChangeAspect="1" noMove="1" noResize="1" noEditPoints="1" noAdjustHandles="1" noChangeArrowheads="1" noChangeShapeType="1" noTextEdit="1"/>
              </p:cNvSpPr>
              <p:nvPr/>
            </p:nvSpPr>
            <p:spPr>
              <a:xfrm>
                <a:off x="10730428" y="3890963"/>
                <a:ext cx="418641" cy="369332"/>
              </a:xfrm>
              <a:prstGeom prst="rect">
                <a:avLst/>
              </a:prstGeom>
              <a:blipFill>
                <a:blip r:embed="rId6"/>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A0EDE42-0B89-4E63-9A06-1F2BB8CD57C3}"/>
              </a:ext>
            </a:extLst>
          </p:cNvPr>
          <p:cNvCxnSpPr>
            <a:cxnSpLocks/>
            <a:stCxn id="4" idx="2"/>
          </p:cNvCxnSpPr>
          <p:nvPr/>
        </p:nvCxnSpPr>
        <p:spPr>
          <a:xfrm>
            <a:off x="10939749" y="4260295"/>
            <a:ext cx="319490" cy="10057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187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Distance from the Support Vector to a Hyperplane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There </a:t>
                </a:r>
                <a14:m>
                  <m:oMath xmlns:m="http://schemas.openxmlformats.org/officeDocument/2006/math">
                    <m:r>
                      <a:rPr lang="en-US" i="1">
                        <a:latin typeface="Cambria Math" panose="02040503050406030204" pitchFamily="18" charset="0"/>
                      </a:rPr>
                      <m:t>𝐷</m:t>
                    </m:r>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1">
                                        <a:latin typeface="Cambria Math" panose="02040503050406030204" pitchFamily="18" charset="0"/>
                                      </a:rPr>
                                      <m:t>𝐱</m:t>
                                    </m:r>
                                  </m:e>
                                </m:acc>
                                <m:r>
                                  <a:rPr lang="en-US" i="1">
                                    <a:latin typeface="Cambria Math" panose="02040503050406030204" pitchFamily="18" charset="0"/>
                                  </a:rPr>
                                  <m:t>,   </m:t>
                                </m:r>
                                <m:acc>
                                  <m:accPr>
                                    <m:chr m:val="⃗"/>
                                    <m:ctrlPr>
                                      <a:rPr lang="en-US" i="1">
                                        <a:latin typeface="Cambria Math" panose="02040503050406030204" pitchFamily="18" charset="0"/>
                                      </a:rPr>
                                    </m:ctrlPr>
                                  </m:accPr>
                                  <m:e>
                                    <m:r>
                                      <a:rPr lang="en-US" b="1">
                                        <a:latin typeface="Cambria Math" panose="02040503050406030204" pitchFamily="18" charset="0"/>
                                      </a:rPr>
                                      <m:t>𝐧</m:t>
                                    </m:r>
                                  </m:e>
                                </m:acc>
                              </m:e>
                            </m:d>
                          </m:e>
                        </m:d>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1">
                                    <a:latin typeface="Cambria Math" panose="02040503050406030204" pitchFamily="18" charset="0"/>
                                  </a:rPr>
                                  <m:t>𝐧</m:t>
                                </m:r>
                              </m:e>
                            </m:acc>
                          </m:e>
                        </m: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a:latin typeface="Cambria Math" panose="02040503050406030204" pitchFamily="18" charset="0"/>
                                  </a:rPr>
                                  <m:t>𝐧</m:t>
                                </m:r>
                              </m:e>
                              <m:sup>
                                <m:r>
                                  <a:rPr lang="en-US" i="1">
                                    <a:latin typeface="Cambria Math" panose="02040503050406030204" pitchFamily="18" charset="0"/>
                                  </a:rPr>
                                  <m:t>𝑡</m:t>
                                </m:r>
                              </m:sup>
                            </m:sSup>
                            <m:r>
                              <a:rPr lang="en-US" b="1">
                                <a:latin typeface="Cambria Math" panose="02040503050406030204" pitchFamily="18" charset="0"/>
                              </a:rPr>
                              <m:t>𝐧</m:t>
                            </m:r>
                          </m:e>
                        </m:rad>
                      </m:den>
                    </m:f>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a14:m>
                <a:endParaRPr lang="en-US" dirty="0"/>
              </a:p>
              <a:p>
                <a:r>
                  <a:rPr lang="en-US" dirty="0"/>
                  <a:t>Since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r>
                      <a:rPr lang="en-US" i="1">
                        <a:latin typeface="Cambria Math" panose="02040503050406030204" pitchFamily="18" charset="0"/>
                      </a:rPr>
                      <m:t>=</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a:latin typeface="Cambria Math" panose="02040503050406030204" pitchFamily="18" charset="0"/>
                          </a:rPr>
                          <m:t>−</m:t>
                        </m:r>
                        <m:r>
                          <a:rPr lang="en-US" b="1">
                            <a:latin typeface="Cambria Math" panose="02040503050406030204" pitchFamily="18" charset="0"/>
                          </a:rPr>
                          <m:t>𝐱</m:t>
                        </m:r>
                      </m:e>
                    </m:d>
                    <m:r>
                      <a:rPr lang="en-US" b="0" i="0"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oMath>
                </a14:m>
                <a:r>
                  <a:rPr lang="en-US" dirty="0"/>
                  <a:t>.</a:t>
                </a:r>
              </a:p>
              <a:p>
                <a:r>
                  <a:rPr lang="en-US" dirty="0"/>
                  <a:t>Thus, the distance from the support vector to the hyperplane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41</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9" name="TextBox 8">
            <a:extLst>
              <a:ext uri="{FF2B5EF4-FFF2-40B4-BE49-F238E27FC236}">
                <a16:creationId xmlns:a16="http://schemas.microsoft.com/office/drawing/2014/main" id="{233D6D37-F009-49C8-9F91-82FB12F37462}"/>
              </a:ext>
            </a:extLst>
          </p:cNvPr>
          <p:cNvSpPr txBox="1"/>
          <p:nvPr/>
        </p:nvSpPr>
        <p:spPr>
          <a:xfrm>
            <a:off x="1194295" y="6485914"/>
            <a:ext cx="4589560" cy="307777"/>
          </a:xfrm>
          <a:prstGeom prst="rect">
            <a:avLst/>
          </a:prstGeom>
          <a:noFill/>
        </p:spPr>
        <p:txBody>
          <a:bodyPr wrap="square" rtlCol="0">
            <a:spAutoFit/>
          </a:bodyPr>
          <a:lstStyle/>
          <a:p>
            <a:r>
              <a:rPr lang="en-US" sz="1400" dirty="0"/>
              <a:t>Source: </a:t>
            </a:r>
            <a:r>
              <a:rPr lang="en-US" sz="1400" dirty="0">
                <a:hlinkClick r:id="rId5"/>
              </a:rPr>
              <a:t>https://www.ditutor.com/space/normal_vector.html</a:t>
            </a:r>
            <a:r>
              <a:rPr lang="en-US" sz="1400" dirty="0"/>
              <a:t> </a:t>
            </a:r>
          </a:p>
        </p:txBody>
      </p:sp>
      <p:pic>
        <p:nvPicPr>
          <p:cNvPr id="8" name="Picture 7">
            <a:extLst>
              <a:ext uri="{FF2B5EF4-FFF2-40B4-BE49-F238E27FC236}">
                <a16:creationId xmlns:a16="http://schemas.microsoft.com/office/drawing/2014/main" id="{60B4AB15-AB45-465A-A1D5-6B51357DF96F}"/>
              </a:ext>
            </a:extLst>
          </p:cNvPr>
          <p:cNvPicPr>
            <a:picLocks noChangeAspect="1"/>
          </p:cNvPicPr>
          <p:nvPr/>
        </p:nvPicPr>
        <p:blipFill>
          <a:blip r:embed="rId6"/>
          <a:stretch>
            <a:fillRect/>
          </a:stretch>
        </p:blipFill>
        <p:spPr>
          <a:xfrm>
            <a:off x="7958293" y="3890963"/>
            <a:ext cx="3726179" cy="2286000"/>
          </a:xfrm>
          <a:prstGeom prst="rect">
            <a:avLst/>
          </a:prstGeom>
        </p:spPr>
      </p:pic>
    </p:spTree>
    <p:extLst>
      <p:ext uri="{BB962C8B-B14F-4D97-AF65-F5344CB8AC3E}">
        <p14:creationId xmlns:p14="http://schemas.microsoft.com/office/powerpoint/2010/main" val="27369157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From Perceptron to Support Vector Machines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binary classification (i.e., the label or the target variable has only two distinct values) can be considered as the task of separating </a:t>
                </a:r>
                <a:r>
                  <a:rPr lang="en-US" i="1" dirty="0"/>
                  <a:t>p</a:t>
                </a:r>
                <a:r>
                  <a:rPr lang="en-US" dirty="0"/>
                  <a:t>-dimensional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a:t>
                </a:r>
              </a:p>
              <a:p>
                <a:r>
                  <a:rPr lang="en-US" dirty="0"/>
                  <a:t>Use this hyperplane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𝑝</m:t>
                        </m:r>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=0</m:t>
                        </m:r>
                      </m:e>
                    </m:nary>
                  </m:oMath>
                </a14:m>
                <a:r>
                  <a:rPr lang="en-US" dirty="0"/>
                  <a:t> as the “knife” that divides the observations in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𝑝</m:t>
                        </m:r>
                      </m:sup>
                    </m:sSup>
                  </m:oMath>
                </a14:m>
                <a:r>
                  <a:rPr lang="en-US" dirty="0"/>
                  <a:t> space into two subsets.</a:t>
                </a:r>
              </a:p>
              <a:p>
                <a:r>
                  <a:rPr lang="en-US" dirty="0"/>
                  <a:t>Instead of values 0 or 1, the output from the classifier is -1 or 1.</a:t>
                </a:r>
              </a:p>
              <a:p>
                <a:pPr lvl="1"/>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=−1</m:t>
                    </m:r>
                  </m:oMath>
                </a14:m>
                <a:r>
                  <a:rPr lang="en-US" dirty="0"/>
                  <a:t>.</a:t>
                </a:r>
              </a:p>
              <a:p>
                <a:pPr lvl="1"/>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𝑝</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e>
                    </m:nary>
                  </m:oMath>
                </a14:m>
                <a:r>
                  <a:rPr lang="en-US" dirty="0"/>
                  <a:t>, output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r>
                  <a:rPr lang="en-US" dirty="0"/>
                  <a:t>.</a:t>
                </a:r>
              </a:p>
              <a:p>
                <a:r>
                  <a:rPr lang="en-US" dirty="0"/>
                  <a:t>Collectively, </a:t>
                </a:r>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b="0" i="1" smtClean="0">
                        <a:latin typeface="Cambria Math" panose="02040503050406030204" pitchFamily="18" charset="0"/>
                        <a:ea typeface="Cambria Math" panose="02040503050406030204" pitchFamily="18" charset="0"/>
                      </a:rPr>
                      <m:t>≥+1</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b="-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42</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502099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Maximizing the Margin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Since the support vectors must satisfy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can rewrite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  It is because</a:t>
                </a:r>
              </a:p>
              <a:p>
                <a:pPr lvl="1"/>
                <a:r>
                  <a:rPr lang="en-US" dirty="0"/>
                  <a:t>Subset 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pPr lvl="1"/>
                <a:r>
                  <a:rPr lang="en-US" dirty="0"/>
                  <a:t>Subset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oMath>
                </a14:m>
                <a:r>
                  <a:rPr lang="en-US" dirty="0"/>
                  <a:t>, the output is </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=+1</m:t>
                    </m:r>
                  </m:oMath>
                </a14:m>
                <a:br>
                  <a:rPr lang="en-US" dirty="0"/>
                </a:br>
                <a:r>
                  <a:rPr lang="en-US" dirty="0"/>
                  <a:t>and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d>
                  </m:oMath>
                </a14:m>
                <a:r>
                  <a:rPr lang="en-US" dirty="0"/>
                  <a:t>.</a:t>
                </a:r>
              </a:p>
              <a:p>
                <a:r>
                  <a:rPr lang="en-US" dirty="0"/>
                  <a:t>Our goal is to find the largest </a:t>
                </a:r>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&gt;1</m:t>
                    </m:r>
                  </m:oMath>
                </a14:m>
                <a:r>
                  <a:rPr lang="en-US" dirty="0"/>
                  <a:t> such that </a:t>
                </a: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𝜌</m:t>
                    </m:r>
                  </m:oMath>
                </a14:m>
                <a:r>
                  <a:rPr lang="en-US" dirty="0"/>
                  <a:t> for all observations </a:t>
                </a:r>
                <a14:m>
                  <m:oMath xmlns:m="http://schemas.openxmlformats.org/officeDocument/2006/math">
                    <m:r>
                      <a:rPr lang="en-US" b="1">
                        <a:latin typeface="Cambria Math" panose="02040503050406030204" pitchFamily="18" charset="0"/>
                      </a:rPr>
                      <m:t>𝐱</m:t>
                    </m:r>
                  </m:oMath>
                </a14:m>
                <a:r>
                  <a:rPr lang="en-US" dirty="0"/>
                  <a:t> in the training data.  In other words, we would like to maximize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with respect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r>
                  <a:rPr lang="en-US" dirty="0"/>
                  <a:t> and </a:t>
                </a:r>
                <a14:m>
                  <m:oMath xmlns:m="http://schemas.openxmlformats.org/officeDocument/2006/math">
                    <m:r>
                      <a:rPr lang="en-US" b="1" i="0" smtClean="0">
                        <a:latin typeface="Cambria Math" panose="02040503050406030204" pitchFamily="18" charset="0"/>
                      </a:rPr>
                      <m:t>𝐰</m:t>
                    </m:r>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2352082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Minimizing the Norm of the Weights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However, we can rescale the weights either up or down, and we still can get the same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a:t>
                </a:r>
              </a:p>
              <a:p>
                <a:pPr lvl="1"/>
                <a:r>
                  <a:rPr lang="en-US" dirty="0"/>
                  <a:t>For example,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2</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smtClean="0">
                                        <a:latin typeface="Cambria Math" panose="02040503050406030204" pitchFamily="18" charset="0"/>
                                      </a:rPr>
                                    </m:ctrlPr>
                                  </m:dPr>
                                  <m:e>
                                    <m:r>
                                      <a:rPr lang="en-US" b="1" i="0" smtClean="0">
                                        <a:latin typeface="Cambria Math" panose="02040503050406030204" pitchFamily="18" charset="0"/>
                                      </a:rPr>
                                      <m:t>𝟐</m:t>
                                    </m:r>
                                    <m:r>
                                      <a:rPr lang="en-US" b="1">
                                        <a:latin typeface="Cambria Math" panose="02040503050406030204" pitchFamily="18" charset="0"/>
                                      </a:rPr>
                                      <m:t>𝐰</m:t>
                                    </m:r>
                                  </m:e>
                                </m:d>
                              </m:e>
                              <m:sup>
                                <m:r>
                                  <a:rPr lang="en-US" b="1">
                                    <a:latin typeface="Cambria Math" panose="02040503050406030204" pitchFamily="18" charset="0"/>
                                  </a:rPr>
                                  <m:t>𝐭</m:t>
                                </m:r>
                              </m:sup>
                            </m:sSup>
                            <m:r>
                              <a:rPr lang="en-US" b="1" i="1" smtClean="0">
                                <a:latin typeface="Cambria Math" panose="02040503050406030204" pitchFamily="18" charset="0"/>
                              </a:rPr>
                              <m:t>(</m:t>
                            </m:r>
                            <m:r>
                              <a:rPr lang="en-US" b="1" i="1" smtClean="0">
                                <a:latin typeface="Cambria Math" panose="02040503050406030204" pitchFamily="18" charset="0"/>
                              </a:rPr>
                              <m:t>𝟐</m:t>
                            </m:r>
                            <m:r>
                              <a:rPr lang="en-US" b="1">
                                <a:latin typeface="Cambria Math" panose="02040503050406030204" pitchFamily="18" charset="0"/>
                              </a:rPr>
                              <m:t>𝐰</m:t>
                            </m:r>
                            <m:r>
                              <a:rPr lang="en-US" b="1" i="0" smtClean="0">
                                <a:latin typeface="Cambria Math" panose="02040503050406030204" pitchFamily="18" charset="0"/>
                              </a:rPr>
                              <m:t>)</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r>
                                  <a:rPr lang="en-US" b="1">
                                    <a:latin typeface="Cambria Math" panose="02040503050406030204" pitchFamily="18" charset="0"/>
                                  </a:rPr>
                                  <m:t>𝐰</m:t>
                                </m:r>
                              </m:e>
                              <m:sup>
                                <m:r>
                                  <a:rPr lang="en-US" b="1">
                                    <a:latin typeface="Cambria Math" panose="02040503050406030204" pitchFamily="18" charset="0"/>
                                  </a:rPr>
                                  <m:t>𝐭</m:t>
                                </m:r>
                              </m:sup>
                            </m:sSup>
                            <m:r>
                              <a:rPr lang="en-US" b="1">
                                <a:latin typeface="Cambria Math" panose="02040503050406030204" pitchFamily="18" charset="0"/>
                              </a:rPr>
                              <m:t>𝐰</m:t>
                            </m:r>
                          </m:e>
                        </m:rad>
                      </m:den>
                    </m:f>
                    <m:r>
                      <a:rPr lang="en-US" b="1"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𝑦</m:t>
                        </m:r>
                        <m:d>
                          <m:dPr>
                            <m:ctrlPr>
                              <a:rPr lang="en-US" i="1">
                                <a:latin typeface="Cambria Math" panose="02040503050406030204" pitchFamily="18" charset="0"/>
                              </a:rPr>
                            </m:ctrlPr>
                          </m:dPr>
                          <m:e>
                            <m:r>
                              <a:rPr lang="en-US" b="0" i="1" smtClean="0">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0.5</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num>
                      <m:den>
                        <m:rad>
                          <m:radPr>
                            <m:degHide m:val="on"/>
                            <m:ctrlPr>
                              <a:rPr lang="en-US" i="1">
                                <a:latin typeface="Cambria Math" panose="02040503050406030204" pitchFamily="18" charset="0"/>
                              </a:rPr>
                            </m:ctrlPr>
                          </m:radPr>
                          <m:deg/>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e>
                                </m:d>
                              </m:e>
                              <m:sup>
                                <m:r>
                                  <a:rPr lang="en-US" b="1">
                                    <a:latin typeface="Cambria Math" panose="02040503050406030204" pitchFamily="18" charset="0"/>
                                  </a:rPr>
                                  <m:t>𝐭</m:t>
                                </m:r>
                              </m:sup>
                            </m:sSup>
                            <m:r>
                              <a:rPr lang="en-US" b="1" i="1">
                                <a:latin typeface="Cambria Math" panose="02040503050406030204" pitchFamily="18" charset="0"/>
                              </a:rPr>
                              <m:t>(</m:t>
                            </m:r>
                            <m:r>
                              <a:rPr lang="en-US" b="1" i="0" smtClean="0">
                                <a:latin typeface="Cambria Math" panose="02040503050406030204" pitchFamily="18" charset="0"/>
                              </a:rPr>
                              <m:t>𝟎</m:t>
                            </m:r>
                            <m:r>
                              <a:rPr lang="en-US" b="1" i="0" smtClean="0">
                                <a:latin typeface="Cambria Math" panose="02040503050406030204" pitchFamily="18" charset="0"/>
                              </a:rPr>
                              <m:t>.</m:t>
                            </m:r>
                            <m:r>
                              <a:rPr lang="en-US" b="1" i="0" smtClean="0">
                                <a:latin typeface="Cambria Math" panose="02040503050406030204" pitchFamily="18" charset="0"/>
                              </a:rPr>
                              <m:t>𝟓𝐰</m:t>
                            </m:r>
                            <m:r>
                              <a:rPr lang="en-US" b="1">
                                <a:latin typeface="Cambria Math" panose="02040503050406030204" pitchFamily="18" charset="0"/>
                              </a:rPr>
                              <m:t>)</m:t>
                            </m:r>
                          </m:e>
                        </m:rad>
                      </m:den>
                    </m:f>
                  </m:oMath>
                </a14:m>
                <a:endParaRPr lang="en-US" dirty="0"/>
              </a:p>
              <a:p>
                <a:r>
                  <a:rPr lang="en-US" dirty="0"/>
                  <a:t>Therefore, we are only interested in the weights </a:t>
                </a:r>
                <a14:m>
                  <m:oMath xmlns:m="http://schemas.openxmlformats.org/officeDocument/2006/math">
                    <m:r>
                      <a:rPr lang="en-US" b="1">
                        <a:latin typeface="Cambria Math" panose="02040503050406030204" pitchFamily="18" charset="0"/>
                      </a:rPr>
                      <m:t>𝐰</m:t>
                    </m:r>
                  </m:oMath>
                </a14:m>
                <a:r>
                  <a:rPr lang="en-US" dirty="0"/>
                  <a:t> such that </a:t>
                </a:r>
                <a14:m>
                  <m:oMath xmlns:m="http://schemas.openxmlformats.org/officeDocument/2006/math">
                    <m:r>
                      <a:rPr lang="en-US" i="1" smtClean="0">
                        <a:latin typeface="Cambria Math" panose="02040503050406030204" pitchFamily="18" charset="0"/>
                        <a:ea typeface="Cambria Math" panose="02040503050406030204" pitchFamily="18" charset="0"/>
                      </a:rPr>
                      <m:t>𝜌</m:t>
                    </m:r>
                    <m:d>
                      <m:dPr>
                        <m:begChr m:val="‖"/>
                        <m:endChr m:val="‖"/>
                        <m:ctrlPr>
                          <a:rPr lang="en-US" i="1" smtClean="0">
                            <a:latin typeface="Cambria Math" panose="02040503050406030204" pitchFamily="18" charset="0"/>
                            <a:ea typeface="Cambria Math" panose="02040503050406030204" pitchFamily="18" charset="0"/>
                          </a:rPr>
                        </m:ctrlPr>
                      </m:dPr>
                      <m:e>
                        <m:r>
                          <a:rPr lang="en-US" b="1" i="0" smtClean="0">
                            <a:latin typeface="Cambria Math" panose="02040503050406030204" pitchFamily="18" charset="0"/>
                            <a:ea typeface="Cambria Math" panose="02040503050406030204" pitchFamily="18" charset="0"/>
                          </a:rPr>
                          <m:t>𝐰</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𝜌</m:t>
                    </m:r>
                    <m:rad>
                      <m:radPr>
                        <m:degHide m:val="on"/>
                        <m:ctrlPr>
                          <a:rPr lang="en-US" b="0" i="1" smtClean="0">
                            <a:latin typeface="Cambria Math" panose="02040503050406030204" pitchFamily="18" charset="0"/>
                            <a:ea typeface="Cambria Math" panose="02040503050406030204" pitchFamily="18" charset="0"/>
                          </a:rPr>
                        </m:ctrlPr>
                      </m:radPr>
                      <m:deg/>
                      <m:e>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𝐰</m:t>
                            </m:r>
                          </m:e>
                          <m:sup>
                            <m:r>
                              <a:rPr lang="en-US" i="1">
                                <a:latin typeface="Cambria Math" panose="02040503050406030204" pitchFamily="18" charset="0"/>
                                <a:ea typeface="Cambria Math" panose="02040503050406030204" pitchFamily="18" charset="0"/>
                              </a:rPr>
                              <m:t>𝑡</m:t>
                            </m:r>
                          </m:sup>
                        </m:sSup>
                        <m:r>
                          <a:rPr lang="en-US" b="1">
                            <a:latin typeface="Cambria Math" panose="02040503050406030204" pitchFamily="18" charset="0"/>
                            <a:ea typeface="Cambria Math" panose="02040503050406030204" pitchFamily="18" charset="0"/>
                          </a:rPr>
                          <m:t>𝐰</m:t>
                        </m:r>
                      </m:e>
                    </m:rad>
                    <m:r>
                      <a:rPr lang="en-US" b="0" i="1" smtClean="0">
                        <a:latin typeface="Cambria Math" panose="02040503050406030204" pitchFamily="18" charset="0"/>
                        <a:ea typeface="Cambria Math" panose="02040503050406030204" pitchFamily="18" charset="0"/>
                      </a:rPr>
                      <m:t>=1</m:t>
                    </m:r>
                  </m:oMath>
                </a14:m>
                <a:r>
                  <a:rPr lang="en-US" dirty="0"/>
                  <a:t>.</a:t>
                </a:r>
              </a:p>
              <a:p>
                <a:r>
                  <a:rPr lang="en-US" dirty="0"/>
                  <a:t>This transforms our original optimization task of maximizing </a:t>
                </a:r>
                <a14:m>
                  <m:oMath xmlns:m="http://schemas.openxmlformats.org/officeDocument/2006/math">
                    <m:r>
                      <a:rPr lang="en-US" i="1">
                        <a:latin typeface="Cambria Math" panose="02040503050406030204" pitchFamily="18" charset="0"/>
                        <a:ea typeface="Cambria Math" panose="02040503050406030204" pitchFamily="18" charset="0"/>
                      </a:rPr>
                      <m:t>𝜌</m:t>
                    </m:r>
                  </m:oMath>
                </a14:m>
                <a:r>
                  <a:rPr lang="en-US" dirty="0"/>
                  <a:t> to a new optimization task of minimizing </a:t>
                </a:r>
                <a14:m>
                  <m:oMath xmlns:m="http://schemas.openxmlformats.org/officeDocument/2006/math">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oMath>
                </a14:m>
                <a:r>
                  <a:rPr lang="en-US" dirty="0"/>
                  <a:t>.</a:t>
                </a:r>
              </a:p>
              <a:p>
                <a:pPr lvl="1"/>
                <a:r>
                  <a:rPr lang="en-US" dirty="0"/>
                  <a:t>In practice, we will minimize </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ea typeface="Cambria Math" panose="02040503050406030204" pitchFamily="18" charset="0"/>
                              </a:rPr>
                            </m:ctrlPr>
                          </m:dPr>
                          <m:e>
                            <m:r>
                              <a:rPr lang="en-US" b="1">
                                <a:latin typeface="Cambria Math" panose="02040503050406030204" pitchFamily="18" charset="0"/>
                                <a:ea typeface="Cambria Math" panose="02040503050406030204" pitchFamily="18" charset="0"/>
                              </a:rPr>
                              <m:t>𝐰</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oMath>
                </a14:m>
                <a:r>
                  <a:rPr lang="en-US" dirty="0"/>
                  <a:t> indeed for ease of manipulation arithmetically.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44</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966677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new optimization task is to minimize </a:t>
                </a:r>
                <a14:m>
                  <m:oMath xmlns:m="http://schemas.openxmlformats.org/officeDocument/2006/math">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oMath>
                </a14:m>
                <a:r>
                  <a:rPr lang="en-US" dirty="0"/>
                  <a:t> subject to</a:t>
                </a:r>
                <a:br>
                  <a:rPr lang="en-US" dirty="0"/>
                </a:b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for all observation </a:t>
                </a:r>
                <a14:m>
                  <m:oMath xmlns:m="http://schemas.openxmlformats.org/officeDocument/2006/math">
                    <m:r>
                      <a:rPr lang="en-US" b="1" i="0" smtClean="0">
                        <a:latin typeface="Cambria Math" panose="02040503050406030204" pitchFamily="18" charset="0"/>
                      </a:rPr>
                      <m:t>𝐱</m:t>
                    </m:r>
                  </m:oMath>
                </a14:m>
                <a:r>
                  <a:rPr lang="en-US" dirty="0"/>
                  <a:t>.</a:t>
                </a:r>
              </a:p>
              <a:p>
                <a:r>
                  <a:rPr lang="en-US" dirty="0"/>
                  <a:t>Let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denotes the pairs of the features and the target variable.</a:t>
                </a:r>
              </a:p>
              <a:p>
                <a:r>
                  <a:rPr lang="en-US" dirty="0"/>
                  <a:t>This constrained optimization task can be transformed into an unconstrained optimization task by using the Lagrange multipliers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as follows:</a:t>
                </a:r>
              </a:p>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45</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0771049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Minimize </a:t>
                </a:r>
                <a14:m>
                  <m:oMath xmlns:m="http://schemas.openxmlformats.org/officeDocument/2006/math">
                    <m:r>
                      <a:rPr lang="en-US" b="0" i="1" smtClean="0">
                        <a:latin typeface="Cambria Math" panose="02040503050406030204" pitchFamily="18" charset="0"/>
                      </a:rPr>
                      <m:t>𝐿</m:t>
                    </m:r>
                    <m:r>
                      <a:rPr lang="en-US" b="0" i="0"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d>
                            <m:r>
                              <a:rPr lang="en-US" b="0" i="1" smtClean="0">
                                <a:latin typeface="Cambria Math" panose="02040503050406030204" pitchFamily="18" charset="0"/>
                              </a:rPr>
                              <m:t>−1</m:t>
                            </m:r>
                          </m:e>
                        </m:d>
                      </m:e>
                    </m:nary>
                  </m:oMath>
                </a14:m>
                <a:r>
                  <a:rPr lang="en-US" dirty="0"/>
                  <a:t> 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r>
                  <a:rPr lang="en-US" dirty="0"/>
                  <a:t>, </a:t>
                </a:r>
                <a14:m>
                  <m:oMath xmlns:m="http://schemas.openxmlformats.org/officeDocument/2006/math">
                    <m:r>
                      <a:rPr lang="en-US" b="1">
                        <a:latin typeface="Cambria Math" panose="02040503050406030204" pitchFamily="18" charset="0"/>
                      </a:rPr>
                      <m:t>𝐰</m:t>
                    </m:r>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𝑁</m:t>
                        </m:r>
                      </m:sub>
                    </m:sSub>
                  </m:oMath>
                </a14:m>
                <a:r>
                  <a:rPr lang="en-US" dirty="0"/>
                  <a:t>.</a:t>
                </a:r>
              </a:p>
              <a:p>
                <a:r>
                  <a:rPr lang="en-US" dirty="0"/>
                  <a:t>Expand the objective function as</a:t>
                </a:r>
                <a:br>
                  <a:rPr lang="en-US" dirty="0"/>
                </a:br>
                <a14:m>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oMath>
                </a14:m>
                <a:endParaRPr lang="en-US" dirty="0"/>
              </a:p>
              <a:p>
                <a:r>
                  <a:rPr lang="en-US" dirty="0"/>
                  <a:t>Set the partial derivatives to zero</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b="0" dirty="0"/>
                  <a:t> or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t>
                </a:r>
                <a:endParaRPr lang="en-US" b="0" dirty="0"/>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r>
                          <a:rPr lang="en-US" b="1" i="0" smtClean="0">
                            <a:latin typeface="Cambria Math" panose="02040503050406030204" pitchFamily="18" charset="0"/>
                          </a:rPr>
                          <m:t>𝐰</m:t>
                        </m:r>
                      </m:den>
                    </m:f>
                    <m:r>
                      <a:rPr lang="en-US" b="0" i="1" smtClean="0">
                        <a:latin typeface="Cambria Math" panose="02040503050406030204" pitchFamily="18" charset="0"/>
                      </a:rPr>
                      <m:t>=</m:t>
                    </m:r>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=0</m:t>
                    </m:r>
                  </m:oMath>
                </a14:m>
                <a:r>
                  <a:rPr lang="en-US" dirty="0"/>
                  <a:t> or</a:t>
                </a:r>
                <a:r>
                  <a:rPr lang="en-US" b="1" dirty="0"/>
                  <a:t> </a:t>
                </a:r>
                <a14:m>
                  <m:oMath xmlns:m="http://schemas.openxmlformats.org/officeDocument/2006/math">
                    <m:r>
                      <a:rPr lang="en-US" b="1">
                        <a:latin typeface="Cambria Math" panose="02040503050406030204" pitchFamily="18" charset="0"/>
                      </a:rPr>
                      <m:t>𝐰</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80"/>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46</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194177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Applying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 and </a:t>
                </a:r>
                <a14:m>
                  <m:oMath xmlns:m="http://schemas.openxmlformats.org/officeDocument/2006/math">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b="1">
                                <a:latin typeface="Cambria Math" panose="02040503050406030204" pitchFamily="18" charset="0"/>
                              </a:rPr>
                              <m:t>𝐱</m:t>
                            </m:r>
                          </m:e>
                          <m:sub>
                            <m:r>
                              <a:rPr lang="en-US" i="1">
                                <a:latin typeface="Cambria Math" panose="02040503050406030204" pitchFamily="18" charset="0"/>
                              </a:rPr>
                              <m:t>𝑖</m:t>
                            </m:r>
                          </m:sub>
                        </m:sSub>
                      </m:e>
                    </m:nary>
                  </m:oMath>
                </a14:m>
                <a:r>
                  <a:rPr lang="en-US" dirty="0"/>
                  <a:t> into the objective function, we get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r>
                        <a:rPr lang="en-US" i="1" smtClean="0">
                          <a:latin typeface="Cambria Math" panose="02040503050406030204" pitchFamily="18" charset="0"/>
                        </a:rPr>
                        <m:t>0</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𝐰</m:t>
                          </m:r>
                        </m:e>
                        <m:sup>
                          <m:r>
                            <a:rPr lang="en-US" b="0" i="1" smtClean="0">
                              <a:latin typeface="Cambria Math" panose="02040503050406030204" pitchFamily="18" charset="0"/>
                            </a:rPr>
                            <m:t>𝑡</m:t>
                          </m:r>
                        </m:sup>
                      </m:sSup>
                      <m:r>
                        <a:rPr lang="en-US" b="1" i="0" smtClean="0">
                          <a:latin typeface="Cambria Math" panose="02040503050406030204" pitchFamily="18" charset="0"/>
                        </a:rPr>
                        <m:t>𝐰</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𝐰</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oMath>
                  </m:oMathPara>
                </a14:m>
                <a:endParaRPr lang="en-US" dirty="0"/>
              </a:p>
              <a:p>
                <a:r>
                  <a:rPr lang="en-US" dirty="0"/>
                  <a:t>Expressing the objective function in term of the Lagrange multipliers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182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47</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4202693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Unconstrained Minimization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final minimization problem is:</a:t>
                </a:r>
              </a:p>
              <a:p>
                <a:pPr lvl="1"/>
                <a:r>
                  <a:rPr lang="en-US" dirty="0"/>
                  <a:t>The objective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sSubSup>
                              <m:sSubSupPr>
                                <m:ctrlPr>
                                  <a:rPr lang="en-US" b="0" i="1" smtClean="0">
                                    <a:latin typeface="Cambria Math" panose="02040503050406030204" pitchFamily="18" charset="0"/>
                                  </a:rPr>
                                </m:ctrlPr>
                              </m:sSubSupPr>
                              <m:e>
                                <m:r>
                                  <a:rPr lang="en-US" b="1" i="0" smtClean="0">
                                    <a:latin typeface="Cambria Math" panose="02040503050406030204" pitchFamily="18" charset="0"/>
                                  </a:rPr>
                                  <m:t>𝐱</m:t>
                                </m:r>
                              </m:e>
                              <m:sub>
                                <m:r>
                                  <a:rPr lang="en-US" b="0" i="1" smtClean="0">
                                    <a:latin typeface="Cambria Math" panose="02040503050406030204" pitchFamily="18" charset="0"/>
                                  </a:rPr>
                                  <m:t>𝑖</m:t>
                                </m:r>
                              </m:sub>
                              <m:sup>
                                <m:r>
                                  <a:rPr lang="en-US" b="0" i="1" smtClean="0">
                                    <a:latin typeface="Cambria Math" panose="02040503050406030204" pitchFamily="18" charset="0"/>
                                  </a:rPr>
                                  <m:t>𝑡</m:t>
                                </m:r>
                              </m:sup>
                            </m:sSubSup>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1" smtClean="0">
                                    <a:latin typeface="Cambria Math" panose="02040503050406030204" pitchFamily="18" charset="0"/>
                                  </a:rPr>
                                  <m:t>𝑗</m:t>
                                </m:r>
                              </m:sub>
                            </m:sSub>
                          </m:e>
                        </m:nary>
                      </m:e>
                    </m:nary>
                  </m:oMath>
                </a14:m>
                <a:endParaRPr lang="en-US" dirty="0"/>
              </a:p>
              <a:p>
                <a:pPr lvl="1"/>
                <a:r>
                  <a:rPr lang="en-US" dirty="0"/>
                  <a:t>With respect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b="0" i="1" smtClean="0">
                            <a:latin typeface="Cambria Math" panose="02040503050406030204" pitchFamily="18" charset="0"/>
                            <a:ea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a:p>
              <a:p>
                <a:pPr lvl="1"/>
                <a:r>
                  <a:rPr lang="en-US" dirty="0"/>
                  <a:t>Subject to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=0</m:t>
                    </m:r>
                  </m:oMath>
                </a14:m>
                <a:r>
                  <a:rPr lang="en-US" dirty="0"/>
                  <a:t>.</a:t>
                </a:r>
              </a:p>
              <a:p>
                <a:r>
                  <a:rPr lang="en-US" dirty="0"/>
                  <a:t>This can be solved using quadratic programming method. </a:t>
                </a:r>
              </a:p>
              <a:p>
                <a:pPr lvl="1"/>
                <a:r>
                  <a:rPr lang="en-US" dirty="0"/>
                  <a:t>This method minimizes or maximizes a quadratic function of variables subject to linear constraints on these variables.</a:t>
                </a:r>
              </a:p>
              <a:p>
                <a:pPr lvl="1"/>
                <a:r>
                  <a:rPr lang="en-US" dirty="0"/>
                  <a:t>The LIBLINEAR library (</a:t>
                </a:r>
                <a:r>
                  <a:rPr lang="en-US" dirty="0">
                    <a:hlinkClick r:id="rId3"/>
                  </a:rPr>
                  <a:t>https://www.csie.ntu.edu.tw/~cjlin/liblinear/</a:t>
                </a:r>
                <a:r>
                  <a:rPr lang="en-US" dirty="0"/>
                  <a:t>) that is used by </a:t>
                </a:r>
                <a:r>
                  <a:rPr lang="en-US" dirty="0" err="1"/>
                  <a:t>sklearn.svm.SVC</a:t>
                </a:r>
                <a:r>
                  <a:rPr lang="en-US" dirty="0"/>
                  <a:t> implemented the conjugate gradient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043" t="-2241" r="-696"/>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432536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chemeClr val="bg1"/>
                </a:solidFill>
              </a:rPr>
              <a:t>sklearn.svm.SVC</a:t>
            </a:r>
            <a:r>
              <a:rPr lang="en-US" b="1" dirty="0">
                <a:solidFill>
                  <a:schemeClr val="bg1"/>
                </a:solidFill>
              </a:rPr>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da-DK" b="1" dirty="0"/>
                  <a:t>kernel = ‘linear’</a:t>
                </a:r>
              </a:p>
              <a:p>
                <a:r>
                  <a:rPr lang="en-US" b="1" dirty="0" err="1"/>
                  <a:t>max_iter</a:t>
                </a:r>
                <a:r>
                  <a:rPr lang="en-US" b="1" dirty="0"/>
                  <a:t> = -1</a:t>
                </a:r>
                <a:r>
                  <a:rPr lang="en-US" dirty="0"/>
                  <a:t> to specify no limit on the number of iterations</a:t>
                </a:r>
              </a:p>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can be retrieved from the </a:t>
                </a:r>
                <a:r>
                  <a:rPr lang="en-US" b="1" dirty="0"/>
                  <a:t>intercept_</a:t>
                </a:r>
                <a:r>
                  <a:rPr lang="en-US" dirty="0"/>
                  <a:t> object</a:t>
                </a:r>
              </a:p>
              <a:p>
                <a:r>
                  <a:rPr lang="en-US" dirty="0"/>
                  <a:t>The array of coefficients </a:t>
                </a:r>
                <a14:m>
                  <m:oMath xmlns:m="http://schemas.openxmlformats.org/officeDocument/2006/math">
                    <m:r>
                      <a:rPr lang="en-US" b="1">
                        <a:latin typeface="Cambria Math" panose="02040503050406030204" pitchFamily="18" charset="0"/>
                      </a:rPr>
                      <m:t>𝐰</m:t>
                    </m:r>
                  </m:oMath>
                </a14:m>
                <a:r>
                  <a:rPr lang="en-US" dirty="0"/>
                  <a:t> can be retrieved from the </a:t>
                </a:r>
                <a:r>
                  <a:rPr lang="en-US" b="1" dirty="0" err="1"/>
                  <a:t>coef</a:t>
                </a:r>
                <a:r>
                  <a:rPr lang="en-US" b="1" dirty="0"/>
                  <a:t>_</a:t>
                </a:r>
                <a:r>
                  <a:rPr lang="en-US" dirty="0"/>
                  <a:t> object</a:t>
                </a:r>
              </a:p>
              <a:p>
                <a:r>
                  <a:rPr lang="en-US" dirty="0"/>
                  <a:t>The hyperplane is constructed from the equation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i="0" smtClean="0">
                        <a:latin typeface="Cambria Math" panose="02040503050406030204" pitchFamily="18" charset="0"/>
                      </a:rPr>
                      <m:t>𝐱</m:t>
                    </m:r>
                    <m:r>
                      <a:rPr lang="en-US" b="1" i="0" smtClean="0">
                        <a:latin typeface="Cambria Math" panose="02040503050406030204" pitchFamily="18" charset="0"/>
                      </a:rPr>
                      <m:t>=</m:t>
                    </m:r>
                    <m:r>
                      <a:rPr lang="en-US" b="1" i="0" smtClean="0">
                        <a:latin typeface="Cambria Math" panose="02040503050406030204" pitchFamily="18" charset="0"/>
                      </a:rPr>
                      <m:t>𝟎</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49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661371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K-Means Cluster</a:t>
            </a:r>
          </a:p>
        </p:txBody>
      </p:sp>
      <p:sp>
        <p:nvSpPr>
          <p:cNvPr id="7" name="Slide Number Placeholder 6"/>
          <p:cNvSpPr>
            <a:spLocks noGrp="1"/>
          </p:cNvSpPr>
          <p:nvPr>
            <p:ph type="sldNum" sz="quarter" idx="12"/>
          </p:nvPr>
        </p:nvSpPr>
        <p:spPr/>
        <p:txBody>
          <a:bodyPr/>
          <a:lstStyle/>
          <a:p>
            <a:fld id="{1C20BA80-1909-427C-B3BD-3DD8AEAFD5BE}" type="slidenum">
              <a:rPr lang="en-US" smtClean="0"/>
              <a:t>5</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a:xfrm>
            <a:off x="838200" y="1492898"/>
            <a:ext cx="10515600" cy="4684065"/>
          </a:xfrm>
        </p:spPr>
        <p:txBody>
          <a:bodyPr anchor="ct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trainData.shape</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c in range(</a:t>
            </a:r>
            <a:r>
              <a:rPr lang="en-US" sz="1200" b="1" dirty="0" err="1">
                <a:latin typeface="Courier New" panose="02070309020205020404" pitchFamily="49" charset="0"/>
                <a:cs typeface="Courier New" panose="02070309020205020404" pitchFamily="49" charset="0"/>
              </a:rPr>
              <a:t>maxNClusters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 c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nClusters</a:t>
            </a:r>
            <a:r>
              <a:rPr lang="en-US" sz="1200" b="1" dirty="0">
                <a:latin typeface="Courier New" panose="02070309020205020404" pitchFamily="49" charset="0"/>
                <a:cs typeface="Courier New" panose="02070309020205020404" pitchFamily="49" charset="0"/>
              </a:rPr>
              <a:t>[c] = </a:t>
            </a:r>
            <a:r>
              <a:rPr lang="en-US" sz="1200" b="1" dirty="0" err="1">
                <a:latin typeface="Courier New" panose="02070309020205020404" pitchFamily="49" charset="0"/>
                <a:cs typeface="Courier New" panose="02070309020205020404" pitchFamily="49" charset="0"/>
              </a:rPr>
              <a:t>KClusters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cluster.KMeans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n_clusters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=20191106).fit(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if (1 &lt; </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metrics.silhouette_score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else: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Silhouette[c] = </a:t>
            </a:r>
            <a:r>
              <a:rPr lang="en-US" sz="1200" b="1" dirty="0" err="1">
                <a:latin typeface="Courier New" panose="02070309020205020404" pitchFamily="49" charset="0"/>
                <a:cs typeface="Courier New" panose="02070309020205020404" pitchFamily="49" charset="0"/>
              </a:rPr>
              <a:t>numpy.NaN</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in range(</a:t>
            </a:r>
            <a:r>
              <a:rPr lang="en-US" sz="1200" b="1" dirty="0" err="1">
                <a:latin typeface="Courier New" panose="02070309020205020404" pitchFamily="49" charset="0"/>
                <a:cs typeface="Courier New" panose="02070309020205020404" pitchFamily="49" charset="0"/>
              </a:rPr>
              <a:t>nObs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k = </a:t>
            </a:r>
            <a:r>
              <a:rPr lang="en-US" sz="1200" b="1" dirty="0" err="1">
                <a:latin typeface="Courier New" panose="02070309020205020404" pitchFamily="49" charset="0"/>
                <a:cs typeface="Courier New" panose="02070309020205020404" pitchFamily="49" charset="0"/>
              </a:rPr>
              <a:t>kmeans.labels</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 += 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diff = </a:t>
            </a:r>
            <a:r>
              <a:rPr lang="en-US" sz="1200" b="1" dirty="0" err="1">
                <a:latin typeface="Courier New" panose="02070309020205020404" pitchFamily="49" charset="0"/>
                <a:cs typeface="Courier New" panose="02070309020205020404" pitchFamily="49" charset="0"/>
              </a:rPr>
              <a:t>trainData.iloc</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i</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kmeans.cluster_centers</a:t>
            </a:r>
            <a:r>
              <a:rPr lang="en-US" sz="1200" b="1" dirty="0">
                <a:latin typeface="Courier New" panose="02070309020205020404" pitchFamily="49" charset="0"/>
                <a:cs typeface="Courier New" panose="02070309020205020404" pitchFamily="49" charset="0"/>
              </a:rPr>
              <a:t>_[k]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WCSS[k] += diff.dot(diff)</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for k in range(</a:t>
            </a:r>
            <a:r>
              <a:rPr lang="en-US" sz="1200" b="1" dirty="0" err="1">
                <a:latin typeface="Courier New" panose="02070309020205020404" pitchFamily="49" charset="0"/>
                <a:cs typeface="Courier New" panose="02070309020205020404" pitchFamily="49" charset="0"/>
              </a:rPr>
              <a:t>KClusters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Elbow[c] += WCSS[k] / </a:t>
            </a:r>
            <a:r>
              <a:rPr lang="en-US" sz="1200" b="1" dirty="0" err="1">
                <a:latin typeface="Courier New" panose="02070309020205020404" pitchFamily="49" charset="0"/>
                <a:cs typeface="Courier New" panose="02070309020205020404" pitchFamily="49" charset="0"/>
              </a:rPr>
              <a:t>nC</a:t>
            </a:r>
            <a:r>
              <a:rPr lang="en-US" sz="1200" b="1" dirty="0">
                <a:latin typeface="Courier New" panose="02070309020205020404" pitchFamily="49" charset="0"/>
                <a:cs typeface="Courier New" panose="02070309020205020404" pitchFamily="49" charset="0"/>
              </a:rPr>
              <a:t>[k]</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TotalWCSS</a:t>
            </a:r>
            <a:r>
              <a:rPr lang="en-US" sz="1200" b="1" dirty="0">
                <a:latin typeface="Courier New" panose="02070309020205020404" pitchFamily="49" charset="0"/>
                <a:cs typeface="Courier New" panose="02070309020205020404" pitchFamily="49" charset="0"/>
              </a:rPr>
              <a:t>[c] += WCSS[k]</a:t>
            </a:r>
          </a:p>
        </p:txBody>
      </p:sp>
      <p:sp>
        <p:nvSpPr>
          <p:cNvPr id="9" name="Rectangle 8">
            <a:extLst>
              <a:ext uri="{FF2B5EF4-FFF2-40B4-BE49-F238E27FC236}">
                <a16:creationId xmlns:a16="http://schemas.microsoft.com/office/drawing/2014/main" id="{2C8830A9-1CA3-4201-96E0-DAF5A18BC01F}"/>
              </a:ext>
            </a:extLst>
          </p:cNvPr>
          <p:cNvSpPr/>
          <p:nvPr/>
        </p:nvSpPr>
        <p:spPr>
          <a:xfrm>
            <a:off x="4617928" y="6400800"/>
            <a:ext cx="3137013" cy="369332"/>
          </a:xfrm>
          <a:prstGeom prst="rect">
            <a:avLst/>
          </a:prstGeom>
        </p:spPr>
        <p:txBody>
          <a:bodyPr wrap="none">
            <a:spAutoFit/>
          </a:bodyPr>
          <a:lstStyle/>
          <a:p>
            <a:r>
              <a:rPr lang="en-US" dirty="0"/>
              <a:t>Week 12 Discover MVN100.py</a:t>
            </a:r>
          </a:p>
        </p:txBody>
      </p:sp>
    </p:spTree>
    <p:extLst>
      <p:ext uri="{BB962C8B-B14F-4D97-AF65-F5344CB8AC3E}">
        <p14:creationId xmlns:p14="http://schemas.microsoft.com/office/powerpoint/2010/main" val="1235100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50</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p:txBody>
          <a:bodyPr anchor="ctr">
            <a:noAutofit/>
          </a:bodyPr>
          <a:lstStyle/>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xTrain</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trainData</a:t>
            </a:r>
            <a:r>
              <a:rPr lang="en-US" sz="14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yTrain</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trainData</a:t>
            </a:r>
            <a:r>
              <a:rPr lang="en-US" sz="14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svm_Model</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svm.SVC</a:t>
            </a:r>
            <a:r>
              <a:rPr lang="en-US" sz="1400" b="1" dirty="0">
                <a:latin typeface="Courier New" panose="02070309020205020404" pitchFamily="49" charset="0"/>
                <a:cs typeface="Courier New" panose="02070309020205020404" pitchFamily="49" charset="0"/>
              </a:rPr>
              <a:t>(kernel = 'linear', </a:t>
            </a:r>
            <a:r>
              <a:rPr lang="en-US" sz="1400" b="1" dirty="0" err="1">
                <a:latin typeface="Courier New" panose="02070309020205020404" pitchFamily="49" charset="0"/>
                <a:cs typeface="Courier New" panose="02070309020205020404" pitchFamily="49" charset="0"/>
              </a:rPr>
              <a:t>random_state</a:t>
            </a:r>
            <a:r>
              <a:rPr lang="en-US" sz="1400" b="1" dirty="0">
                <a:latin typeface="Courier New" panose="02070309020205020404" pitchFamily="49" charset="0"/>
                <a:cs typeface="Courier New" panose="02070309020205020404" pitchFamily="49" charset="0"/>
              </a:rPr>
              <a:t> = 20191106, </a:t>
            </a:r>
            <a:r>
              <a:rPr lang="en-US" sz="1400" b="1" dirty="0" err="1">
                <a:latin typeface="Courier New" panose="02070309020205020404" pitchFamily="49" charset="0"/>
                <a:cs typeface="Courier New" panose="02070309020205020404" pitchFamily="49" charset="0"/>
              </a:rPr>
              <a:t>max_iter</a:t>
            </a:r>
            <a:r>
              <a:rPr lang="en-US" sz="14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thisFit</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svm_Model.fit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xTrain</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yTrain</a:t>
            </a:r>
            <a:r>
              <a:rPr lang="en-US" sz="14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y_predictClass</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thisFit.predict</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xTrain</a:t>
            </a:r>
            <a:r>
              <a:rPr lang="en-US" sz="14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print('Mean Accuracy = ', </a:t>
            </a:r>
            <a:r>
              <a:rPr lang="en-US" sz="1400" b="1" dirty="0" err="1">
                <a:latin typeface="Courier New" panose="02070309020205020404" pitchFamily="49" charset="0"/>
                <a:cs typeface="Courier New" panose="02070309020205020404" pitchFamily="49" charset="0"/>
              </a:rPr>
              <a:t>metrics.accuracy_score</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yTrain</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y_predictClass</a:t>
            </a:r>
            <a:r>
              <a:rPr lang="en-US" sz="14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trainData</a:t>
            </a:r>
            <a:r>
              <a:rPr lang="en-US" sz="1400" b="1" dirty="0">
                <a:latin typeface="Courier New" panose="02070309020205020404" pitchFamily="49" charset="0"/>
                <a:cs typeface="Courier New" panose="02070309020205020404" pitchFamily="49" charset="0"/>
              </a:rPr>
              <a:t>['_</a:t>
            </a:r>
            <a:r>
              <a:rPr lang="en-US" sz="1400" b="1" dirty="0" err="1">
                <a:latin typeface="Courier New" panose="02070309020205020404" pitchFamily="49" charset="0"/>
                <a:cs typeface="Courier New" panose="02070309020205020404" pitchFamily="49" charset="0"/>
              </a:rPr>
              <a:t>PredictedClass</a:t>
            </a:r>
            <a:r>
              <a:rPr lang="en-US" sz="1400" b="1" dirty="0">
                <a:latin typeface="Courier New" panose="02070309020205020404" pitchFamily="49" charset="0"/>
                <a:cs typeface="Courier New" panose="02070309020205020404" pitchFamily="49" charset="0"/>
              </a:rPr>
              <a:t>_'] = </a:t>
            </a:r>
            <a:r>
              <a:rPr lang="en-US" sz="1400" b="1" dirty="0" err="1">
                <a:latin typeface="Courier New" panose="02070309020205020404" pitchFamily="49" charset="0"/>
                <a:cs typeface="Courier New" panose="02070309020205020404" pitchFamily="49" charset="0"/>
              </a:rPr>
              <a:t>y_predictClass</a:t>
            </a:r>
            <a:endParaRPr lang="en-US" sz="14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svm_Mean</a:t>
            </a:r>
            <a:r>
              <a:rPr lang="en-US" sz="1400" b="1"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trainData.groupby</a:t>
            </a:r>
            <a:r>
              <a:rPr lang="en-US" sz="1400" b="1" dirty="0">
                <a:latin typeface="Courier New" panose="02070309020205020404" pitchFamily="49" charset="0"/>
                <a:cs typeface="Courier New" panose="02070309020205020404" pitchFamily="49" charset="0"/>
              </a:rPr>
              <a:t>('_</a:t>
            </a:r>
            <a:r>
              <a:rPr lang="en-US" sz="1400" b="1" dirty="0" err="1">
                <a:latin typeface="Courier New" panose="02070309020205020404" pitchFamily="49" charset="0"/>
                <a:cs typeface="Courier New" panose="02070309020205020404" pitchFamily="49" charset="0"/>
              </a:rPr>
              <a:t>PredictedClass</a:t>
            </a:r>
            <a:r>
              <a:rPr lang="en-US" sz="1400" b="1" dirty="0">
                <a:latin typeface="Courier New" panose="02070309020205020404" pitchFamily="49" charset="0"/>
                <a:cs typeface="Courier New" panose="02070309020205020404" pitchFamily="49" charset="0"/>
              </a:rPr>
              <a:t>_').mean()</a:t>
            </a:r>
          </a:p>
          <a:p>
            <a:pPr marL="0" indent="0">
              <a:lnSpc>
                <a:spcPct val="10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w = </a:t>
            </a:r>
            <a:r>
              <a:rPr lang="en-US" sz="1400" b="1" dirty="0" err="1">
                <a:latin typeface="Courier New" panose="02070309020205020404" pitchFamily="49" charset="0"/>
                <a:cs typeface="Courier New" panose="02070309020205020404" pitchFamily="49" charset="0"/>
              </a:rPr>
              <a:t>thisFit.coef</a:t>
            </a:r>
            <a:r>
              <a:rPr lang="en-US" sz="14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a = -w[0] / w[1]</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xx = </a:t>
            </a:r>
            <a:r>
              <a:rPr lang="en-US" sz="1400" b="1" dirty="0" err="1">
                <a:latin typeface="Courier New" panose="02070309020205020404" pitchFamily="49" charset="0"/>
                <a:cs typeface="Courier New" panose="02070309020205020404" pitchFamily="49" charset="0"/>
              </a:rPr>
              <a:t>numpy.linspace</a:t>
            </a:r>
            <a:r>
              <a:rPr lang="en-US" sz="1400" b="1" dirty="0">
                <a:latin typeface="Courier New" panose="02070309020205020404" pitchFamily="49" charset="0"/>
                <a:cs typeface="Courier New" panose="02070309020205020404" pitchFamily="49" charset="0"/>
              </a:rPr>
              <a:t>(-3, 3)</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yy</a:t>
            </a:r>
            <a:r>
              <a:rPr lang="en-US" sz="1400" b="1" dirty="0">
                <a:latin typeface="Courier New" panose="02070309020205020404" pitchFamily="49" charset="0"/>
                <a:cs typeface="Courier New" panose="02070309020205020404" pitchFamily="49" charset="0"/>
              </a:rPr>
              <a:t> = a * xx - (</a:t>
            </a:r>
            <a:r>
              <a:rPr lang="en-US" sz="1400" b="1" dirty="0" err="1">
                <a:latin typeface="Courier New" panose="02070309020205020404" pitchFamily="49" charset="0"/>
                <a:cs typeface="Courier New" panose="02070309020205020404" pitchFamily="49" charset="0"/>
              </a:rPr>
              <a:t>thisFit.intercept</a:t>
            </a:r>
            <a:r>
              <a:rPr lang="en-US" sz="1400" b="1" dirty="0">
                <a:latin typeface="Courier New" panose="02070309020205020404" pitchFamily="49" charset="0"/>
                <a:cs typeface="Courier New" panose="02070309020205020404" pitchFamily="49" charset="0"/>
              </a:rPr>
              <a:t>_[0]) / w[1]</a:t>
            </a:r>
          </a:p>
          <a:p>
            <a:pPr marL="0" indent="0">
              <a:lnSpc>
                <a:spcPct val="10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 plot the parallels to the separating hyperplane that pass through the</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 support vectors</a:t>
            </a: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b = </a:t>
            </a:r>
            <a:r>
              <a:rPr lang="en-US" sz="1400" b="1" dirty="0" err="1">
                <a:latin typeface="Courier New" panose="02070309020205020404" pitchFamily="49" charset="0"/>
                <a:cs typeface="Courier New" panose="02070309020205020404" pitchFamily="49" charset="0"/>
              </a:rPr>
              <a:t>thisFit.support_vectors</a:t>
            </a:r>
            <a:r>
              <a:rPr lang="en-US" sz="1400" b="1" dirty="0">
                <a:latin typeface="Courier New" panose="02070309020205020404" pitchFamily="49" charset="0"/>
                <a:cs typeface="Courier New" panose="02070309020205020404" pitchFamily="49" charset="0"/>
              </a:rPr>
              <a:t>_[0]</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yy_down</a:t>
            </a:r>
            <a:r>
              <a:rPr lang="en-US" sz="1400" b="1" dirty="0">
                <a:latin typeface="Courier New" panose="02070309020205020404" pitchFamily="49" charset="0"/>
                <a:cs typeface="Courier New" panose="02070309020205020404" pitchFamily="49" charset="0"/>
              </a:rPr>
              <a:t> = a * xx + (b[1] - a * b[0])</a:t>
            </a:r>
          </a:p>
          <a:p>
            <a:pPr marL="0" indent="0">
              <a:lnSpc>
                <a:spcPct val="100000"/>
              </a:lnSpc>
              <a:spcBef>
                <a:spcPts val="0"/>
              </a:spcBef>
              <a:buNone/>
            </a:pPr>
            <a:endParaRPr lang="en-US" sz="14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400" b="1" dirty="0">
                <a:latin typeface="Courier New" panose="02070309020205020404" pitchFamily="49" charset="0"/>
                <a:cs typeface="Courier New" panose="02070309020205020404" pitchFamily="49" charset="0"/>
              </a:rPr>
              <a:t>b = </a:t>
            </a:r>
            <a:r>
              <a:rPr lang="en-US" sz="1400" b="1" dirty="0" err="1">
                <a:latin typeface="Courier New" panose="02070309020205020404" pitchFamily="49" charset="0"/>
                <a:cs typeface="Courier New" panose="02070309020205020404" pitchFamily="49" charset="0"/>
              </a:rPr>
              <a:t>thisFit.support_vectors</a:t>
            </a:r>
            <a:r>
              <a:rPr lang="en-US" sz="1400" b="1" dirty="0">
                <a:latin typeface="Courier New" panose="02070309020205020404" pitchFamily="49" charset="0"/>
                <a:cs typeface="Courier New" panose="02070309020205020404" pitchFamily="49" charset="0"/>
              </a:rPr>
              <a:t>_[-1]</a:t>
            </a:r>
          </a:p>
          <a:p>
            <a:pPr marL="0" indent="0">
              <a:lnSpc>
                <a:spcPct val="100000"/>
              </a:lnSpc>
              <a:spcBef>
                <a:spcPts val="0"/>
              </a:spcBef>
              <a:buNone/>
            </a:pPr>
            <a:r>
              <a:rPr lang="en-US" sz="1400" b="1" dirty="0" err="1">
                <a:latin typeface="Courier New" panose="02070309020205020404" pitchFamily="49" charset="0"/>
                <a:cs typeface="Courier New" panose="02070309020205020404" pitchFamily="49" charset="0"/>
              </a:rPr>
              <a:t>yy_up</a:t>
            </a:r>
            <a:r>
              <a:rPr lang="en-US" sz="1400" b="1" dirty="0">
                <a:latin typeface="Courier New" panose="02070309020205020404" pitchFamily="49" charset="0"/>
                <a:cs typeface="Courier New" panose="02070309020205020404" pitchFamily="49" charset="0"/>
              </a:rPr>
              <a:t> = a * xx + (b[1] - a * b[0])</a:t>
            </a:r>
          </a:p>
        </p:txBody>
      </p:sp>
      <p:sp>
        <p:nvSpPr>
          <p:cNvPr id="9" name="Rectangle 8">
            <a:extLst>
              <a:ext uri="{FF2B5EF4-FFF2-40B4-BE49-F238E27FC236}">
                <a16:creationId xmlns:a16="http://schemas.microsoft.com/office/drawing/2014/main" id="{338F1610-5B3C-4F86-A56D-1AB8262F4F6C}"/>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3005861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51</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4"/>
          <a:stretch>
            <a:fillRect/>
          </a:stretch>
        </p:blipFill>
        <p:spPr>
          <a:xfrm>
            <a:off x="6536618" y="1604963"/>
            <a:ext cx="4602279" cy="4572000"/>
          </a:xfrm>
          <a:prstGeom prst="rect">
            <a:avLst/>
          </a:prstGeom>
        </p:spPr>
      </p:pic>
      <p:sp>
        <p:nvSpPr>
          <p:cNvPr id="18" name="Rectangle: Rounded Corners 17">
            <a:extLst>
              <a:ext uri="{FF2B5EF4-FFF2-40B4-BE49-F238E27FC236}">
                <a16:creationId xmlns:a16="http://schemas.microsoft.com/office/drawing/2014/main" id="{10BCEF52-A500-4A1E-8149-0CDCEE7AA6F3}"/>
              </a:ext>
            </a:extLst>
          </p:cNvPr>
          <p:cNvSpPr/>
          <p:nvPr/>
        </p:nvSpPr>
        <p:spPr>
          <a:xfrm>
            <a:off x="838200" y="4917233"/>
            <a:ext cx="5040085" cy="125973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Zero misclassification rate!</a:t>
            </a:r>
          </a:p>
        </p:txBody>
      </p:sp>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AA6BCC51-2056-4BE8-B8D5-7D25F326C85C}"/>
                  </a:ext>
                </a:extLst>
              </p:cNvPr>
              <p:cNvSpPr>
                <a:spLocks noGrp="1"/>
              </p:cNvSpPr>
              <p:nvPr>
                <p:ph idx="1"/>
              </p:nvPr>
            </p:nvSpPr>
            <p:spPr>
              <a:xfrm>
                <a:off x="838200" y="1825625"/>
                <a:ext cx="5653035" cy="2960362"/>
              </a:xfrm>
            </p:spPr>
            <p:txBody>
              <a:bodyPr>
                <a:normAutofit/>
              </a:bodyPr>
              <a:lstStyle/>
              <a:p>
                <a:r>
                  <a:rPr lang="en-US" dirty="0"/>
                  <a:t>The Intercept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 </m:t>
                    </m:r>
                  </m:oMath>
                </a14:m>
                <a:r>
                  <a:rPr lang="en-US" dirty="0"/>
                  <a:t>= 0.63214419</a:t>
                </a:r>
              </a:p>
              <a:p>
                <a:r>
                  <a:rPr lang="en-US" dirty="0"/>
                  <a:t>The array of coefficients</a:t>
                </a:r>
                <a:br>
                  <a:rPr lang="en-US" dirty="0"/>
                </a:br>
                <a14:m>
                  <m:oMath xmlns:m="http://schemas.openxmlformats.org/officeDocument/2006/math">
                    <m:r>
                      <a:rPr lang="en-US" b="1">
                        <a:latin typeface="Cambria Math" panose="02040503050406030204" pitchFamily="18" charset="0"/>
                      </a:rPr>
                      <m:t>𝐰</m:t>
                    </m:r>
                  </m:oMath>
                </a14:m>
                <a:r>
                  <a:rPr lang="en-US" dirty="0"/>
                  <a:t> = [-1.38383449, -1.28676047]</a:t>
                </a:r>
              </a:p>
              <a:p>
                <a:r>
                  <a:rPr lang="en-US" dirty="0"/>
                  <a:t>The hyperplane is the equation 0.63214419 - 1.38383449*x</a:t>
                </a:r>
                <a:br>
                  <a:rPr lang="en-US" dirty="0"/>
                </a:br>
                <a:r>
                  <a:rPr lang="en-US" dirty="0"/>
                  <a:t>- 1.28676047*y = 0</a:t>
                </a:r>
              </a:p>
            </p:txBody>
          </p:sp>
        </mc:Choice>
        <mc:Fallback xmlns="">
          <p:sp>
            <p:nvSpPr>
              <p:cNvPr id="10" name="Content Placeholder 2">
                <a:extLst>
                  <a:ext uri="{FF2B5EF4-FFF2-40B4-BE49-F238E27FC236}">
                    <a16:creationId xmlns:a16="http://schemas.microsoft.com/office/drawing/2014/main" id="{AA6BCC51-2056-4BE8-B8D5-7D25F326C85C}"/>
                  </a:ext>
                </a:extLst>
              </p:cNvPr>
              <p:cNvSpPr>
                <a:spLocks noGrp="1" noRot="1" noChangeAspect="1" noMove="1" noResize="1" noEditPoints="1" noAdjustHandles="1" noChangeArrowheads="1" noChangeShapeType="1" noTextEdit="1"/>
              </p:cNvSpPr>
              <p:nvPr>
                <p:ph idx="1"/>
              </p:nvPr>
            </p:nvSpPr>
            <p:spPr>
              <a:xfrm>
                <a:off x="838200" y="1825625"/>
                <a:ext cx="5653035" cy="2960362"/>
              </a:xfrm>
              <a:blipFill>
                <a:blip r:embed="rId5"/>
                <a:stretch>
                  <a:fillRect l="-1942" t="-3292"/>
                </a:stretch>
              </a:blipFill>
            </p:spPr>
            <p:txBody>
              <a:bodyPr/>
              <a:lstStyle/>
              <a:p>
                <a:r>
                  <a:rPr lang="en-US">
                    <a:noFill/>
                  </a:rPr>
                  <a:t> </a:t>
                </a:r>
              </a:p>
            </p:txBody>
          </p:sp>
        </mc:Fallback>
      </mc:AlternateContent>
    </p:spTree>
    <p:extLst>
      <p:ext uri="{BB962C8B-B14F-4D97-AF65-F5344CB8AC3E}">
        <p14:creationId xmlns:p14="http://schemas.microsoft.com/office/powerpoint/2010/main" val="3276039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Support Vector Machine</a:t>
            </a:r>
          </a:p>
        </p:txBody>
      </p:sp>
      <p:sp>
        <p:nvSpPr>
          <p:cNvPr id="7" name="Slide Number Placeholder 6"/>
          <p:cNvSpPr>
            <a:spLocks noGrp="1"/>
          </p:cNvSpPr>
          <p:nvPr>
            <p:ph type="sldNum" sz="quarter" idx="12"/>
          </p:nvPr>
        </p:nvSpPr>
        <p:spPr/>
        <p:txBody>
          <a:bodyPr/>
          <a:lstStyle/>
          <a:p>
            <a:fld id="{1C20BA80-1909-427C-B3BD-3DD8AEAFD5BE}" type="slidenum">
              <a:rPr lang="en-US" smtClean="0"/>
              <a:t>52</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Rectangle 7">
            <a:extLst>
              <a:ext uri="{FF2B5EF4-FFF2-40B4-BE49-F238E27FC236}">
                <a16:creationId xmlns:a16="http://schemas.microsoft.com/office/drawing/2014/main" id="{6A5ACE66-729C-462B-8EE1-88EB092D317B}"/>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
        <p:nvSpPr>
          <p:cNvPr id="10" name="Content Placeholder 2">
            <a:extLst>
              <a:ext uri="{FF2B5EF4-FFF2-40B4-BE49-F238E27FC236}">
                <a16:creationId xmlns:a16="http://schemas.microsoft.com/office/drawing/2014/main" id="{AA6BCC51-2056-4BE8-B8D5-7D25F326C85C}"/>
              </a:ext>
            </a:extLst>
          </p:cNvPr>
          <p:cNvSpPr>
            <a:spLocks noGrp="1"/>
          </p:cNvSpPr>
          <p:nvPr>
            <p:ph idx="1"/>
          </p:nvPr>
        </p:nvSpPr>
        <p:spPr>
          <a:xfrm>
            <a:off x="838200" y="1825625"/>
            <a:ext cx="5653035" cy="4263676"/>
          </a:xfrm>
        </p:spPr>
        <p:txBody>
          <a:bodyPr>
            <a:normAutofit/>
          </a:bodyPr>
          <a:lstStyle/>
          <a:p>
            <a:pPr marL="0" indent="0">
              <a:buNone/>
            </a:pPr>
            <a:r>
              <a:rPr lang="en-US" sz="2600" dirty="0"/>
              <a:t>The Support Vectors (</a:t>
            </a:r>
            <a:r>
              <a:rPr lang="en-US" sz="2600" dirty="0" err="1"/>
              <a:t>x,y</a:t>
            </a:r>
            <a:r>
              <a:rPr lang="en-US" sz="2600" dirty="0"/>
              <a:t>) below are marked ‘+’ in the chart:</a:t>
            </a:r>
          </a:p>
          <a:p>
            <a:pPr marL="514350" indent="-514350">
              <a:buFont typeface="+mj-lt"/>
              <a:buAutoNum type="arabicPeriod"/>
            </a:pPr>
            <a:r>
              <a:rPr lang="en-US" sz="2600" dirty="0"/>
              <a:t>(-0.407005, 1.70643)</a:t>
            </a:r>
          </a:p>
          <a:p>
            <a:pPr marL="514350" indent="-514350">
              <a:buFont typeface="+mj-lt"/>
              <a:buAutoNum type="arabicPeriod"/>
            </a:pPr>
            <a:r>
              <a:rPr lang="en-US" sz="2600" dirty="0"/>
              <a:t>(0.359291, 0.881862)</a:t>
            </a:r>
          </a:p>
          <a:p>
            <a:pPr marL="514350" indent="-514350">
              <a:buFont typeface="+mj-lt"/>
              <a:buAutoNum type="arabicPeriod"/>
            </a:pPr>
            <a:r>
              <a:rPr lang="en-US" sz="2600" dirty="0"/>
              <a:t>(1.20526, -0.0701964)</a:t>
            </a:r>
          </a:p>
          <a:p>
            <a:pPr marL="514350" indent="-514350">
              <a:buFont typeface="+mj-lt"/>
              <a:buAutoNum type="arabicPeriod"/>
            </a:pPr>
            <a:r>
              <a:rPr lang="en-US" sz="2600" dirty="0"/>
              <a:t>(-0.573146, 0.330351)</a:t>
            </a:r>
          </a:p>
          <a:p>
            <a:pPr marL="514350" indent="-514350">
              <a:buFont typeface="+mj-lt"/>
              <a:buAutoNum type="arabicPeriod"/>
            </a:pPr>
            <a:r>
              <a:rPr lang="en-US" sz="2600" dirty="0"/>
              <a:t>(-0.37771, 0.176027)</a:t>
            </a:r>
          </a:p>
          <a:p>
            <a:pPr marL="514350" indent="-514350">
              <a:buFont typeface="+mj-lt"/>
              <a:buAutoNum type="arabicPeriod"/>
            </a:pPr>
            <a:r>
              <a:rPr lang="en-US" sz="2600" dirty="0"/>
              <a:t>(0.441466, -0.475426)</a:t>
            </a:r>
          </a:p>
          <a:p>
            <a:endParaRPr lang="en-US" dirty="0"/>
          </a:p>
        </p:txBody>
      </p:sp>
      <p:pic>
        <p:nvPicPr>
          <p:cNvPr id="11" name="Picture 10">
            <a:extLst>
              <a:ext uri="{FF2B5EF4-FFF2-40B4-BE49-F238E27FC236}">
                <a16:creationId xmlns:a16="http://schemas.microsoft.com/office/drawing/2014/main" id="{DAFCA1DB-0306-4E33-8B36-92F4A4778B2E}"/>
              </a:ext>
            </a:extLst>
          </p:cNvPr>
          <p:cNvPicPr>
            <a:picLocks noChangeAspect="1"/>
          </p:cNvPicPr>
          <p:nvPr/>
        </p:nvPicPr>
        <p:blipFill>
          <a:blip r:embed="rId4"/>
          <a:stretch>
            <a:fillRect/>
          </a:stretch>
        </p:blipFill>
        <p:spPr>
          <a:xfrm>
            <a:off x="6751521" y="1446962"/>
            <a:ext cx="4602279" cy="4572000"/>
          </a:xfrm>
          <a:prstGeom prst="rect">
            <a:avLst/>
          </a:prstGeom>
        </p:spPr>
      </p:pic>
    </p:spTree>
    <p:extLst>
      <p:ext uri="{BB962C8B-B14F-4D97-AF65-F5344CB8AC3E}">
        <p14:creationId xmlns:p14="http://schemas.microsoft.com/office/powerpoint/2010/main" val="27495907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36AEF2-BCAA-4329-B360-77684D0DBDF7}"/>
              </a:ext>
            </a:extLst>
          </p:cNvPr>
          <p:cNvPicPr>
            <a:picLocks noChangeAspect="1"/>
          </p:cNvPicPr>
          <p:nvPr/>
        </p:nvPicPr>
        <p:blipFill>
          <a:blip r:embed="rId3"/>
          <a:stretch>
            <a:fillRect/>
          </a:stretch>
        </p:blipFill>
        <p:spPr>
          <a:xfrm>
            <a:off x="3952481" y="1617785"/>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Support Vector Machine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53</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908538" y="2965936"/>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9007664" y="2965935"/>
            <a:ext cx="2761861" cy="1418253"/>
          </a:xfrm>
          <a:prstGeom prst="wedgeRoundRectCallout">
            <a:avLst>
              <a:gd name="adj1" fmla="val -122678"/>
              <a:gd name="adj2" fmla="val -52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Group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
        <p:nvSpPr>
          <p:cNvPr id="8" name="Speech Bubble: Oval 7">
            <a:extLst>
              <a:ext uri="{FF2B5EF4-FFF2-40B4-BE49-F238E27FC236}">
                <a16:creationId xmlns:a16="http://schemas.microsoft.com/office/drawing/2014/main" id="{E53DFCEA-53AD-41E5-9F70-231F3126C6E0}"/>
              </a:ext>
            </a:extLst>
          </p:cNvPr>
          <p:cNvSpPr/>
          <p:nvPr/>
        </p:nvSpPr>
        <p:spPr>
          <a:xfrm>
            <a:off x="9072824" y="1210416"/>
            <a:ext cx="2280976" cy="1382573"/>
          </a:xfrm>
          <a:prstGeom prst="wedgeEllipseCallout">
            <a:avLst>
              <a:gd name="adj1" fmla="val -196604"/>
              <a:gd name="adj2" fmla="val 1075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Separating Hyperplane</a:t>
            </a:r>
          </a:p>
        </p:txBody>
      </p:sp>
      <p:sp>
        <p:nvSpPr>
          <p:cNvPr id="10" name="Speech Bubble: Oval 9">
            <a:extLst>
              <a:ext uri="{FF2B5EF4-FFF2-40B4-BE49-F238E27FC236}">
                <a16:creationId xmlns:a16="http://schemas.microsoft.com/office/drawing/2014/main" id="{6B4834FE-3C6F-4A96-970A-603FFA96289B}"/>
              </a:ext>
            </a:extLst>
          </p:cNvPr>
          <p:cNvSpPr/>
          <p:nvPr/>
        </p:nvSpPr>
        <p:spPr>
          <a:xfrm>
            <a:off x="9248106" y="4671149"/>
            <a:ext cx="2280976" cy="1382573"/>
          </a:xfrm>
          <a:prstGeom prst="wedgeEllipseCallout">
            <a:avLst>
              <a:gd name="adj1" fmla="val -142860"/>
              <a:gd name="adj2" fmla="val -864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 Vectors</a:t>
            </a:r>
          </a:p>
        </p:txBody>
      </p:sp>
      <p:sp>
        <p:nvSpPr>
          <p:cNvPr id="11" name="Speech Bubble: Oval 10">
            <a:extLst>
              <a:ext uri="{FF2B5EF4-FFF2-40B4-BE49-F238E27FC236}">
                <a16:creationId xmlns:a16="http://schemas.microsoft.com/office/drawing/2014/main" id="{818863AA-47CF-42E4-A7D5-5B2C2EC758E7}"/>
              </a:ext>
            </a:extLst>
          </p:cNvPr>
          <p:cNvSpPr/>
          <p:nvPr/>
        </p:nvSpPr>
        <p:spPr>
          <a:xfrm>
            <a:off x="1456412" y="5246827"/>
            <a:ext cx="2280976" cy="1382573"/>
          </a:xfrm>
          <a:prstGeom prst="wedgeEllipseCallout">
            <a:avLst>
              <a:gd name="adj1" fmla="val 174321"/>
              <a:gd name="adj2" fmla="val -1119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Support Vectors</a:t>
            </a:r>
          </a:p>
        </p:txBody>
      </p:sp>
    </p:spTree>
    <p:extLst>
      <p:ext uri="{BB962C8B-B14F-4D97-AF65-F5344CB8AC3E}">
        <p14:creationId xmlns:p14="http://schemas.microsoft.com/office/powerpoint/2010/main" val="33336205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There is no hyperplane to separate the two populations.</a:t>
                </a:r>
              </a:p>
              <a:p>
                <a:r>
                  <a:rPr lang="en-US" dirty="0"/>
                  <a:t>We define the slack variables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r>
                  <a:rPr lang="en-US" dirty="0"/>
                  <a:t> which represent the deviation from the margin.</a:t>
                </a:r>
              </a:p>
              <a:p>
                <a:r>
                  <a:rPr lang="en-US" dirty="0"/>
                  <a:t>There are two types of deviations:</a:t>
                </a:r>
              </a:p>
              <a:p>
                <a:pPr marL="914400" lvl="1" indent="-457200">
                  <a:buFont typeface="+mj-lt"/>
                  <a:buAutoNum type="arabicPeriod"/>
                </a:pPr>
                <a:r>
                  <a:rPr lang="en-US" dirty="0"/>
                  <a:t>Lie on the wrong side of the hyperplane and is misclassified</a:t>
                </a:r>
              </a:p>
              <a:p>
                <a:pPr marL="914400" lvl="1" indent="-457200">
                  <a:buFont typeface="+mj-lt"/>
                  <a:buAutoNum type="arabicPeriod"/>
                </a:pPr>
                <a:r>
                  <a:rPr lang="en-US" dirty="0"/>
                  <a:t>Lie on the correct side but inside the margin area, i.e., not sufficiently away from the hyperplane.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348"/>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54</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2591739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Instead of strictly requiring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dirty="0"/>
                  <a:t>, we relax it as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𝜉</m:t>
                    </m:r>
                  </m:oMath>
                </a14:m>
                <a:r>
                  <a:rPr lang="en-US" dirty="0"/>
                  <a:t>.</a:t>
                </a:r>
              </a:p>
              <a:p>
                <a:r>
                  <a:rPr lang="en-US" dirty="0"/>
                  <a:t>Three scenarios:</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=0</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within the margin.</a:t>
                </a:r>
              </a:p>
              <a:p>
                <a:pPr lvl="1"/>
                <a14:m>
                  <m:oMath xmlns:m="http://schemas.openxmlformats.org/officeDocument/2006/math">
                    <m:r>
                      <a:rPr lang="en-US" b="0" i="1" smtClean="0">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&lt;1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correct side and lies outside the margin.  This observation is non-separable.</a:t>
                </a:r>
              </a:p>
              <a:p>
                <a:pPr lvl="1"/>
                <a14:m>
                  <m:oMath xmlns:m="http://schemas.openxmlformats.org/officeDocument/2006/math">
                    <m:r>
                      <a:rPr lang="en-US" i="1">
                        <a:latin typeface="Cambria Math" panose="02040503050406030204" pitchFamily="18" charset="0"/>
                        <a:ea typeface="Cambria Math" panose="02040503050406030204" pitchFamily="18" charset="0"/>
                      </a:rPr>
                      <m:t>𝜉</m:t>
                    </m:r>
                    <m:r>
                      <a:rPr lang="en-US" b="0" i="1" smtClean="0">
                        <a:latin typeface="Cambria Math" panose="02040503050406030204" pitchFamily="18" charset="0"/>
                        <a:ea typeface="Cambria Math" panose="02040503050406030204" pitchFamily="18" charset="0"/>
                      </a:rPr>
                      <m:t>&gt;1</m:t>
                    </m:r>
                  </m:oMath>
                </a14:m>
                <a:r>
                  <a:rPr lang="en-US" dirty="0"/>
                  <a:t>. The observation </a:t>
                </a:r>
                <a14:m>
                  <m:oMath xmlns:m="http://schemas.openxmlformats.org/officeDocument/2006/math">
                    <m:r>
                      <a:rPr lang="en-US" b="1">
                        <a:latin typeface="Cambria Math" panose="02040503050406030204" pitchFamily="18" charset="0"/>
                      </a:rPr>
                      <m:t>𝐱</m:t>
                    </m:r>
                  </m:oMath>
                </a14:m>
                <a:r>
                  <a:rPr lang="en-US" dirty="0"/>
                  <a:t> is on the wrong side.  This observation is misclassified.</a:t>
                </a:r>
              </a:p>
              <a:p>
                <a:r>
                  <a:rPr lang="en-US" dirty="0"/>
                  <a:t>Define the Soft Error as the </a:t>
                </a: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𝜉</m:t>
                            </m:r>
                          </m:e>
                          <m:sub>
                            <m:r>
                              <a:rPr lang="en-US" b="0" i="1" smtClean="0">
                                <a:latin typeface="Cambria Math" panose="02040503050406030204" pitchFamily="18" charset="0"/>
                              </a:rPr>
                              <m:t>𝑖</m:t>
                            </m:r>
                          </m:sub>
                        </m:sSub>
                      </m:e>
                    </m:nary>
                  </m:oMath>
                </a14:m>
                <a:r>
                  <a:rPr lang="en-US" dirty="0"/>
                  <a:t>.  We add this Soft Error as a penalty term to the objective function </a:t>
                </a:r>
                <a:r>
                  <a:rPr lang="en-US" i="1" dirty="0"/>
                  <a:t>L</a:t>
                </a:r>
                <a:r>
                  <a:rPr lang="en-US" dirty="0"/>
                  <a:t>.</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55</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934736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The Non-separable Case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Define the Hinge Loss as the estimated Soft Error.</a:t>
                </a:r>
              </a:p>
              <a:p>
                <a:pPr lvl="1"/>
                <a:r>
                  <a:rPr lang="en-US" b="0" dirty="0"/>
                  <a:t>It is zero if </a:t>
                </a:r>
                <a14:m>
                  <m:oMath xmlns:m="http://schemas.openxmlformats.org/officeDocument/2006/math">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r>
                      <a:rPr lang="en-US" i="1">
                        <a:latin typeface="Cambria Math" panose="02040503050406030204" pitchFamily="18" charset="0"/>
                        <a:ea typeface="Cambria Math" panose="02040503050406030204" pitchFamily="18" charset="0"/>
                      </a:rPr>
                      <m:t>≥+1</m:t>
                    </m:r>
                  </m:oMath>
                </a14:m>
                <a:r>
                  <a:rPr lang="en-US" b="0" dirty="0"/>
                  <a:t> (i.e.,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=0</m:t>
                    </m:r>
                  </m:oMath>
                </a14:m>
                <a:r>
                  <a:rPr lang="en-US" b="0" dirty="0"/>
                  <a:t>)</a:t>
                </a:r>
              </a:p>
              <a:p>
                <a:pPr lvl="1"/>
                <a:r>
                  <a:rPr lang="en-US" b="0" dirty="0"/>
                  <a:t>It is </a:t>
                </a:r>
                <a14:m>
                  <m:oMath xmlns:m="http://schemas.openxmlformats.org/officeDocument/2006/math">
                    <m:r>
                      <a:rPr lang="en-US" b="0" i="1" smtClean="0">
                        <a:latin typeface="Cambria Math" panose="02040503050406030204" pitchFamily="18" charset="0"/>
                      </a:rPr>
                      <m:t>1−</m:t>
                    </m:r>
                    <m:r>
                      <a:rPr lang="en-US" i="1">
                        <a:latin typeface="Cambria Math" panose="02040503050406030204" pitchFamily="18" charset="0"/>
                      </a:rPr>
                      <m:t>𝑦</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r>
                          <a:rPr lang="en-US" b="1">
                            <a:latin typeface="Cambria Math" panose="02040503050406030204" pitchFamily="18" charset="0"/>
                          </a:rPr>
                          <m:t>𝐱</m:t>
                        </m:r>
                      </m:e>
                    </m:d>
                  </m:oMath>
                </a14:m>
                <a:r>
                  <a:rPr lang="en-US" dirty="0"/>
                  <a:t> otherwise (i.e., </a:t>
                </a:r>
                <a14:m>
                  <m:oMath xmlns:m="http://schemas.openxmlformats.org/officeDocument/2006/math">
                    <m:r>
                      <a:rPr lang="en-US" i="1">
                        <a:latin typeface="Cambria Math" panose="02040503050406030204" pitchFamily="18" charset="0"/>
                        <a:ea typeface="Cambria Math" panose="02040503050406030204" pitchFamily="18" charset="0"/>
                      </a:rPr>
                      <m:t>0&lt;</m:t>
                    </m:r>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&lt;1</m:t>
                    </m:r>
                  </m:oMath>
                </a14:m>
                <a:r>
                  <a:rPr lang="en-US" dirty="0"/>
                  <a:t> or </a:t>
                </a:r>
                <a14:m>
                  <m:oMath xmlns:m="http://schemas.openxmlformats.org/officeDocument/2006/math">
                    <m:r>
                      <a:rPr lang="en-US" i="1">
                        <a:latin typeface="Cambria Math" panose="02040503050406030204" pitchFamily="18" charset="0"/>
                        <a:ea typeface="Cambria Math" panose="02040503050406030204" pitchFamily="18" charset="0"/>
                      </a:rPr>
                      <m:t>𝜉</m:t>
                    </m:r>
                    <m:r>
                      <a:rPr lang="en-US" i="1">
                        <a:latin typeface="Cambria Math" panose="02040503050406030204" pitchFamily="18" charset="0"/>
                        <a:ea typeface="Cambria Math" panose="02040503050406030204" pitchFamily="18" charset="0"/>
                      </a:rPr>
                      <m:t>&gt;1</m:t>
                    </m:r>
                  </m:oMath>
                </a14:m>
                <a:r>
                  <a:rPr lang="en-US" dirty="0"/>
                  <a:t>)</a:t>
                </a:r>
              </a:p>
              <a:p>
                <a:r>
                  <a:rPr lang="en-US" dirty="0"/>
                  <a:t>Specifying the Hinge Loss will make the margin narrower than the optimal, and to re-position the hyperplane in the margin away from the support vectors.</a:t>
                </a:r>
              </a:p>
              <a:p>
                <a:pPr marL="457200" lvl="1" indent="0">
                  <a:buNone/>
                </a:pPr>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1C20BA80-1909-427C-B3BD-3DD8AEAFD5BE}" type="slidenum">
              <a:rPr lang="en-US" smtClean="0"/>
              <a:t>56</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3322677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Multi-Class Target Variable</a:t>
            </a:r>
          </a:p>
        </p:txBody>
      </p:sp>
      <p:sp>
        <p:nvSpPr>
          <p:cNvPr id="3" name="Content Placeholder 2"/>
          <p:cNvSpPr>
            <a:spLocks noGrp="1"/>
          </p:cNvSpPr>
          <p:nvPr>
            <p:ph idx="1"/>
          </p:nvPr>
        </p:nvSpPr>
        <p:spPr/>
        <p:txBody>
          <a:bodyPr>
            <a:normAutofit/>
          </a:bodyPr>
          <a:lstStyle/>
          <a:p>
            <a:pPr marL="0" indent="0">
              <a:buNone/>
            </a:pPr>
            <a:r>
              <a:rPr lang="en-US" dirty="0"/>
              <a:t>If the target variable has more than two categories, the classification can be done in</a:t>
            </a:r>
          </a:p>
          <a:p>
            <a:pPr marL="457200" indent="-457200">
              <a:buFont typeface="+mj-lt"/>
              <a:buAutoNum type="arabicPeriod"/>
            </a:pPr>
            <a:r>
              <a:rPr lang="en-US" dirty="0"/>
              <a:t>OVO: One class versus another class. One SVM classifier for each pair of classes.</a:t>
            </a:r>
          </a:p>
          <a:p>
            <a:pPr marL="457200" indent="-457200">
              <a:buFont typeface="+mj-lt"/>
              <a:buAutoNum type="arabicPeriod"/>
            </a:pPr>
            <a:r>
              <a:rPr lang="en-US" dirty="0"/>
              <a:t>OVR: One class versus all the other classes.  One SVM classifier for each pair of a class versus the otherwise.</a:t>
            </a:r>
          </a:p>
          <a:p>
            <a:pPr marL="0" indent="0">
              <a:buNone/>
            </a:pPr>
            <a:r>
              <a:rPr lang="en-US" dirty="0"/>
              <a:t>The SVC() function recommends OVR because the OVO method has been deprecated.</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57</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7400952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58</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4"/>
          <a:stretch>
            <a:fillRect/>
          </a:stretch>
        </p:blipFill>
        <p:spPr>
          <a:xfrm>
            <a:off x="6751521" y="1604963"/>
            <a:ext cx="4602279" cy="4572000"/>
          </a:xfrm>
          <a:prstGeom prst="rect">
            <a:avLst/>
          </a:prstGeom>
        </p:spPr>
      </p:pic>
      <p:pic>
        <p:nvPicPr>
          <p:cNvPr id="9" name="Picture 2" descr="Related image">
            <a:extLst>
              <a:ext uri="{FF2B5EF4-FFF2-40B4-BE49-F238E27FC236}">
                <a16:creationId xmlns:a16="http://schemas.microsoft.com/office/drawing/2014/main" id="{3CCE931E-D0E3-4AEC-BBBB-A710B81518B4}"/>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889" y="3429000"/>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Oval 9">
            <a:extLst>
              <a:ext uri="{FF2B5EF4-FFF2-40B4-BE49-F238E27FC236}">
                <a16:creationId xmlns:a16="http://schemas.microsoft.com/office/drawing/2014/main" id="{EDB65ADC-DFF1-4147-A8A8-19C59FBC21A0}"/>
              </a:ext>
            </a:extLst>
          </p:cNvPr>
          <p:cNvSpPr/>
          <p:nvPr/>
        </p:nvSpPr>
        <p:spPr>
          <a:xfrm>
            <a:off x="822679" y="1615900"/>
            <a:ext cx="2370666"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Three Target Classes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386667" y="1604963"/>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The three shells </a:t>
            </a:r>
            <a:r>
              <a:rPr lang="en-US" sz="2200" i="1" dirty="0"/>
              <a:t>meet</a:t>
            </a:r>
            <a:r>
              <a:rPr lang="en-US" sz="2200" dirty="0"/>
              <a:t> at the origin (0,0)</a:t>
            </a:r>
          </a:p>
        </p:txBody>
      </p:sp>
      <p:sp>
        <p:nvSpPr>
          <p:cNvPr id="12" name="Rectangle 11">
            <a:extLst>
              <a:ext uri="{FF2B5EF4-FFF2-40B4-BE49-F238E27FC236}">
                <a16:creationId xmlns:a16="http://schemas.microsoft.com/office/drawing/2014/main" id="{BFA66926-8511-4BB8-A147-59C6C2BE4FDB}"/>
              </a:ext>
            </a:extLst>
          </p:cNvPr>
          <p:cNvSpPr/>
          <p:nvPr/>
        </p:nvSpPr>
        <p:spPr>
          <a:xfrm>
            <a:off x="4472959" y="6308209"/>
            <a:ext cx="3246081" cy="369332"/>
          </a:xfrm>
          <a:prstGeom prst="rect">
            <a:avLst/>
          </a:prstGeom>
        </p:spPr>
        <p:txBody>
          <a:bodyPr wrap="none">
            <a:spAutoFit/>
          </a:bodyPr>
          <a:lstStyle/>
          <a:p>
            <a:r>
              <a:rPr lang="en-US" dirty="0"/>
              <a:t>Week 12 SVM Three Segment.py</a:t>
            </a:r>
          </a:p>
        </p:txBody>
      </p:sp>
    </p:spTree>
    <p:extLst>
      <p:ext uri="{BB962C8B-B14F-4D97-AF65-F5344CB8AC3E}">
        <p14:creationId xmlns:p14="http://schemas.microsoft.com/office/powerpoint/2010/main" val="522122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Use SVM to Determine Linear Separator?</a:t>
            </a:r>
          </a:p>
        </p:txBody>
      </p:sp>
      <p:sp>
        <p:nvSpPr>
          <p:cNvPr id="7" name="Slide Number Placeholder 6"/>
          <p:cNvSpPr>
            <a:spLocks noGrp="1"/>
          </p:cNvSpPr>
          <p:nvPr>
            <p:ph type="sldNum" sz="quarter" idx="12"/>
          </p:nvPr>
        </p:nvSpPr>
        <p:spPr/>
        <p:txBody>
          <a:bodyPr/>
          <a:lstStyle/>
          <a:p>
            <a:fld id="{1C20BA80-1909-427C-B3BD-3DD8AEAFD5BE}" type="slidenum">
              <a:rPr lang="en-US" smtClean="0"/>
              <a:t>59</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4"/>
          <a:stretch>
            <a:fillRect/>
          </a:stretch>
        </p:blipFill>
        <p:spPr>
          <a:xfrm>
            <a:off x="6751521" y="1604963"/>
            <a:ext cx="4602279" cy="45720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604963"/>
            <a:ext cx="5823858" cy="4572000"/>
          </a:xfrm>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get the separating hyperplane</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xx = </a:t>
            </a:r>
            <a:r>
              <a:rPr lang="en-US" sz="1200" b="1" dirty="0" err="1">
                <a:latin typeface="Courier New" panose="02070309020205020404" pitchFamily="49" charset="0"/>
                <a:cs typeface="Courier New" panose="02070309020205020404" pitchFamily="49" charset="0"/>
              </a:rPr>
              <a:t>numpy.linspace</a:t>
            </a:r>
            <a:r>
              <a:rPr lang="en-US" sz="1200" b="1" dirty="0">
                <a:latin typeface="Courier New" panose="02070309020205020404" pitchFamily="49" charset="0"/>
                <a:cs typeface="Courier New" panose="02070309020205020404" pitchFamily="49" charset="0"/>
              </a:rPr>
              <a:t>(-6, 6)</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len</a:t>
            </a:r>
            <a:r>
              <a:rPr lang="en-US" sz="1200" b="1" dirty="0">
                <a:latin typeface="Courier New" panose="02070309020205020404" pitchFamily="49" charset="0"/>
                <a:cs typeface="Courier New" panose="02070309020205020404" pitchFamily="49" charset="0"/>
              </a:rPr>
              <a:t>(xx),3))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for j in range(3):</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w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_[j,:]</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 = -w[0] / w[1]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[:,j] = a * xx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_[j]) / w[1]</a:t>
            </a:r>
          </a:p>
        </p:txBody>
      </p:sp>
    </p:spTree>
    <p:extLst>
      <p:ext uri="{BB962C8B-B14F-4D97-AF65-F5344CB8AC3E}">
        <p14:creationId xmlns:p14="http://schemas.microsoft.com/office/powerpoint/2010/main" val="1095643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Discover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6</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graphicFrame>
        <p:nvGraphicFramePr>
          <p:cNvPr id="9" name="Table 8">
            <a:extLst>
              <a:ext uri="{FF2B5EF4-FFF2-40B4-BE49-F238E27FC236}">
                <a16:creationId xmlns:a16="http://schemas.microsoft.com/office/drawing/2014/main" id="{1ED16A5A-058B-461F-B19F-D15225562C37}"/>
              </a:ext>
            </a:extLst>
          </p:cNvPr>
          <p:cNvGraphicFramePr>
            <a:graphicFrameLocks noGrp="1"/>
          </p:cNvGraphicFramePr>
          <p:nvPr>
            <p:extLst>
              <p:ext uri="{D42A27DB-BD31-4B8C-83A1-F6EECF244321}">
                <p14:modId xmlns:p14="http://schemas.microsoft.com/office/powerpoint/2010/main" val="3073296767"/>
              </p:ext>
            </p:extLst>
          </p:nvPr>
        </p:nvGraphicFramePr>
        <p:xfrm>
          <a:off x="552631" y="1607431"/>
          <a:ext cx="2482143" cy="2569463"/>
        </p:xfrm>
        <a:graphic>
          <a:graphicData uri="http://schemas.openxmlformats.org/drawingml/2006/table">
            <a:tbl>
              <a:tblPr/>
              <a:tblGrid>
                <a:gridCol w="827381">
                  <a:extLst>
                    <a:ext uri="{9D8B030D-6E8A-4147-A177-3AD203B41FA5}">
                      <a16:colId xmlns:a16="http://schemas.microsoft.com/office/drawing/2014/main" val="3514236971"/>
                    </a:ext>
                  </a:extLst>
                </a:gridCol>
                <a:gridCol w="827381">
                  <a:extLst>
                    <a:ext uri="{9D8B030D-6E8A-4147-A177-3AD203B41FA5}">
                      <a16:colId xmlns:a16="http://schemas.microsoft.com/office/drawing/2014/main" val="2159492037"/>
                    </a:ext>
                  </a:extLst>
                </a:gridCol>
                <a:gridCol w="827381">
                  <a:extLst>
                    <a:ext uri="{9D8B030D-6E8A-4147-A177-3AD203B41FA5}">
                      <a16:colId xmlns:a16="http://schemas.microsoft.com/office/drawing/2014/main" val="2037484005"/>
                    </a:ext>
                  </a:extLst>
                </a:gridCol>
              </a:tblGrid>
              <a:tr h="428243">
                <a:tc>
                  <a:txBody>
                    <a:bodyPr/>
                    <a:lstStyle/>
                    <a:p>
                      <a:pPr algn="ctr" fontAlgn="b"/>
                      <a:r>
                        <a:rPr lang="en-US" sz="1200" b="0" i="0" u="none" strike="noStrike" dirty="0">
                          <a:solidFill>
                            <a:srgbClr val="000000"/>
                          </a:solidFill>
                          <a:effectLst/>
                          <a:latin typeface="Calibri" panose="020F0502020204030204" pitchFamily="34" charset="0"/>
                        </a:rPr>
                        <a:t>Number of Clusters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Elbow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Silhouette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0291392"/>
                  </a:ext>
                </a:extLst>
              </a:tr>
              <a:tr h="214122">
                <a:tc>
                  <a:txBody>
                    <a:bodyPr/>
                    <a:lstStyle/>
                    <a:p>
                      <a:pPr algn="ctr" fontAlgn="b"/>
                      <a:r>
                        <a:rPr lang="en-US" sz="12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3.1515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6844836"/>
                  </a:ext>
                </a:extLst>
              </a:tr>
              <a:tr h="214122">
                <a:tc>
                  <a:txBody>
                    <a:bodyPr/>
                    <a:lstStyle/>
                    <a:p>
                      <a:pPr algn="ctr" fontAlgn="b"/>
                      <a:r>
                        <a:rPr lang="en-US" sz="1200" b="0" i="0" u="none" strike="noStrike" dirty="0">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a:solidFill>
                            <a:srgbClr val="000000"/>
                          </a:solidFill>
                          <a:effectLst/>
                          <a:latin typeface="Calibri" panose="020F0502020204030204" pitchFamily="34" charset="0"/>
                        </a:rPr>
                        <a:t>2.4432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1200" b="0" i="0" u="none" strike="noStrike" dirty="0">
                          <a:solidFill>
                            <a:srgbClr val="000000"/>
                          </a:solidFill>
                          <a:effectLst/>
                          <a:latin typeface="Calibri" panose="020F0502020204030204" pitchFamily="34" charset="0"/>
                        </a:rPr>
                        <a:t>0.5500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538245"/>
                  </a:ext>
                </a:extLst>
              </a:tr>
              <a:tr h="214122">
                <a:tc>
                  <a:txBody>
                    <a:bodyPr/>
                    <a:lstStyle/>
                    <a:p>
                      <a:pPr algn="ctr" fontAlgn="b"/>
                      <a:r>
                        <a:rPr lang="en-US" sz="1200" b="0" i="0" u="none" strike="noStrike">
                          <a:solidFill>
                            <a:srgbClr val="000000"/>
                          </a:solidFill>
                          <a:effectLst/>
                          <a:latin typeface="Calibri" panose="020F0502020204030204" pitchFamily="34" charset="0"/>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2.4763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559718"/>
                  </a:ext>
                </a:extLst>
              </a:tr>
              <a:tr h="214122">
                <a:tc>
                  <a:txBody>
                    <a:bodyPr/>
                    <a:lstStyle/>
                    <a:p>
                      <a:pPr algn="ctr" fontAlgn="b"/>
                      <a:r>
                        <a:rPr lang="en-US" sz="1200" b="0" i="0" u="none" strike="noStrike">
                          <a:solidFill>
                            <a:srgbClr val="000000"/>
                          </a:solidFill>
                          <a:effectLst/>
                          <a:latin typeface="Calibri" panose="020F0502020204030204" pitchFamily="34" charset="0"/>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2.1064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0.4512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982382"/>
                  </a:ext>
                </a:extLst>
              </a:tr>
              <a:tr h="214122">
                <a:tc>
                  <a:txBody>
                    <a:bodyPr/>
                    <a:lstStyle/>
                    <a:p>
                      <a:pPr algn="ctr" fontAlgn="b"/>
                      <a:r>
                        <a:rPr lang="en-US" sz="1200" b="0" i="0" u="none" strike="noStrike" dirty="0">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2.1758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0.4269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085665"/>
                  </a:ext>
                </a:extLst>
              </a:tr>
              <a:tr h="214122">
                <a:tc>
                  <a:txBody>
                    <a:bodyPr/>
                    <a:lstStyle/>
                    <a:p>
                      <a:pPr algn="ctr" fontAlgn="b"/>
                      <a:r>
                        <a:rPr lang="en-US" sz="1200" b="0" i="0" u="none" strike="noStrike">
                          <a:solidFill>
                            <a:srgbClr val="000000"/>
                          </a:solidFill>
                          <a:effectLst/>
                          <a:latin typeface="Calibri" panose="020F0502020204030204" pitchFamily="34" charset="0"/>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2.1658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0.4197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987991"/>
                  </a:ext>
                </a:extLst>
              </a:tr>
              <a:tr h="214122">
                <a:tc>
                  <a:txBody>
                    <a:bodyPr/>
                    <a:lstStyle/>
                    <a:p>
                      <a:pPr algn="ctr" fontAlgn="b"/>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2.2993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0.3867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034369"/>
                  </a:ext>
                </a:extLst>
              </a:tr>
              <a:tr h="214122">
                <a:tc>
                  <a:txBody>
                    <a:bodyPr/>
                    <a:lstStyle/>
                    <a:p>
                      <a:pPr algn="ctr" fontAlgn="b"/>
                      <a:r>
                        <a:rPr lang="en-US" sz="1200" b="0" i="0" u="none" strike="noStrike">
                          <a:solidFill>
                            <a:srgbClr val="000000"/>
                          </a:solidFill>
                          <a:effectLst/>
                          <a:latin typeface="Calibri" panose="020F0502020204030204" pitchFamily="34" charset="0"/>
                        </a:rPr>
                        <a:t>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2.3051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0.3846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3910949"/>
                  </a:ext>
                </a:extLst>
              </a:tr>
              <a:tr h="214122">
                <a:tc>
                  <a:txBody>
                    <a:bodyPr/>
                    <a:lstStyle/>
                    <a:p>
                      <a:pPr algn="ctr" fontAlgn="b"/>
                      <a:r>
                        <a:rPr lang="en-US" sz="1200" b="0" i="0" u="none" strike="noStrike">
                          <a:solidFill>
                            <a:srgbClr val="000000"/>
                          </a:solidFill>
                          <a:effectLst/>
                          <a:latin typeface="Calibri" panose="020F0502020204030204" pitchFamily="34" charset="0"/>
                        </a:rPr>
                        <a:t>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2.1702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0.3980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6292178"/>
                  </a:ext>
                </a:extLst>
              </a:tr>
              <a:tr h="214122">
                <a:tc>
                  <a:txBody>
                    <a:bodyPr/>
                    <a:lstStyle/>
                    <a:p>
                      <a:pPr algn="ctr" fontAlgn="b"/>
                      <a:r>
                        <a:rPr lang="en-US" sz="1200" b="0" i="0" u="none" strike="noStrike">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2.0741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dirty="0">
                          <a:solidFill>
                            <a:srgbClr val="000000"/>
                          </a:solidFill>
                          <a:effectLst/>
                          <a:latin typeface="Calibri" panose="020F0502020204030204" pitchFamily="34" charset="0"/>
                        </a:rPr>
                        <a:t>0.3989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8596174"/>
                  </a:ext>
                </a:extLst>
              </a:tr>
            </a:tbl>
          </a:graphicData>
        </a:graphic>
      </p:graphicFrame>
      <p:sp>
        <p:nvSpPr>
          <p:cNvPr id="12" name="Rectangle: Rounded Corners 11">
            <a:extLst>
              <a:ext uri="{FF2B5EF4-FFF2-40B4-BE49-F238E27FC236}">
                <a16:creationId xmlns:a16="http://schemas.microsoft.com/office/drawing/2014/main" id="{9E651CE7-5151-46A2-9D68-AF350AEAB2DE}"/>
              </a:ext>
            </a:extLst>
          </p:cNvPr>
          <p:cNvSpPr/>
          <p:nvPr/>
        </p:nvSpPr>
        <p:spPr>
          <a:xfrm>
            <a:off x="552631" y="4391376"/>
            <a:ext cx="2482143" cy="18288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Go with the Two-Cluster solution!</a:t>
            </a:r>
          </a:p>
        </p:txBody>
      </p:sp>
      <p:sp>
        <p:nvSpPr>
          <p:cNvPr id="3" name="Rectangle 2">
            <a:extLst>
              <a:ext uri="{FF2B5EF4-FFF2-40B4-BE49-F238E27FC236}">
                <a16:creationId xmlns:a16="http://schemas.microsoft.com/office/drawing/2014/main" id="{58A661F9-22A8-4C84-852A-A76443714443}"/>
              </a:ext>
            </a:extLst>
          </p:cNvPr>
          <p:cNvSpPr/>
          <p:nvPr/>
        </p:nvSpPr>
        <p:spPr>
          <a:xfrm>
            <a:off x="4617928" y="6400800"/>
            <a:ext cx="3137013" cy="369332"/>
          </a:xfrm>
          <a:prstGeom prst="rect">
            <a:avLst/>
          </a:prstGeom>
        </p:spPr>
        <p:txBody>
          <a:bodyPr wrap="none">
            <a:spAutoFit/>
          </a:bodyPr>
          <a:lstStyle/>
          <a:p>
            <a:r>
              <a:rPr lang="en-US" dirty="0"/>
              <a:t>Week 12 Discover MVN100.py</a:t>
            </a:r>
          </a:p>
        </p:txBody>
      </p:sp>
      <p:pic>
        <p:nvPicPr>
          <p:cNvPr id="13" name="Picture 12">
            <a:extLst>
              <a:ext uri="{FF2B5EF4-FFF2-40B4-BE49-F238E27FC236}">
                <a16:creationId xmlns:a16="http://schemas.microsoft.com/office/drawing/2014/main" id="{9FFD9D0E-1361-407F-8B7E-A8CD70072452}"/>
              </a:ext>
            </a:extLst>
          </p:cNvPr>
          <p:cNvPicPr>
            <a:picLocks noChangeAspect="1"/>
          </p:cNvPicPr>
          <p:nvPr/>
        </p:nvPicPr>
        <p:blipFill>
          <a:blip r:embed="rId4"/>
          <a:stretch>
            <a:fillRect/>
          </a:stretch>
        </p:blipFill>
        <p:spPr>
          <a:xfrm>
            <a:off x="6753896" y="1600200"/>
            <a:ext cx="4719484" cy="4572000"/>
          </a:xfrm>
          <a:prstGeom prst="rect">
            <a:avLst/>
          </a:prstGeom>
        </p:spPr>
      </p:pic>
      <p:pic>
        <p:nvPicPr>
          <p:cNvPr id="16" name="Picture 15">
            <a:extLst>
              <a:ext uri="{FF2B5EF4-FFF2-40B4-BE49-F238E27FC236}">
                <a16:creationId xmlns:a16="http://schemas.microsoft.com/office/drawing/2014/main" id="{8AEE1F14-2A57-469E-93D7-A431E3025826}"/>
              </a:ext>
            </a:extLst>
          </p:cNvPr>
          <p:cNvPicPr>
            <a:picLocks/>
          </p:cNvPicPr>
          <p:nvPr/>
        </p:nvPicPr>
        <p:blipFill>
          <a:blip r:embed="rId5"/>
          <a:stretch>
            <a:fillRect/>
          </a:stretch>
        </p:blipFill>
        <p:spPr>
          <a:xfrm>
            <a:off x="3294135" y="1600200"/>
            <a:ext cx="3200400" cy="2194560"/>
          </a:xfrm>
          <a:prstGeom prst="rect">
            <a:avLst/>
          </a:prstGeom>
        </p:spPr>
      </p:pic>
      <p:pic>
        <p:nvPicPr>
          <p:cNvPr id="17" name="Picture 16">
            <a:extLst>
              <a:ext uri="{FF2B5EF4-FFF2-40B4-BE49-F238E27FC236}">
                <a16:creationId xmlns:a16="http://schemas.microsoft.com/office/drawing/2014/main" id="{CED57ED1-632F-4D9E-A045-F88807D08061}"/>
              </a:ext>
            </a:extLst>
          </p:cNvPr>
          <p:cNvPicPr>
            <a:picLocks/>
          </p:cNvPicPr>
          <p:nvPr/>
        </p:nvPicPr>
        <p:blipFill>
          <a:blip r:embed="rId6"/>
          <a:stretch>
            <a:fillRect/>
          </a:stretch>
        </p:blipFill>
        <p:spPr>
          <a:xfrm>
            <a:off x="3294135" y="4000500"/>
            <a:ext cx="3200400" cy="2194560"/>
          </a:xfrm>
          <a:prstGeom prst="rect">
            <a:avLst/>
          </a:prstGeom>
        </p:spPr>
      </p:pic>
    </p:spTree>
    <p:extLst>
      <p:ext uri="{BB962C8B-B14F-4D97-AF65-F5344CB8AC3E}">
        <p14:creationId xmlns:p14="http://schemas.microsoft.com/office/powerpoint/2010/main" val="31960101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60</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normAutofit/>
          </a:bodyPr>
          <a:lstStyle/>
          <a:p>
            <a:r>
              <a:rPr lang="en-US" sz="2400" dirty="0"/>
              <a:t>One Class Over the Rest (OVR) performs the SVM three times.</a:t>
            </a:r>
          </a:p>
          <a:p>
            <a:pPr marL="971550" lvl="1" indent="-514350">
              <a:buFont typeface="+mj-lt"/>
              <a:buAutoNum type="arabicPeriod"/>
            </a:pPr>
            <a:r>
              <a:rPr lang="en-US" sz="2000" dirty="0"/>
              <a:t>Group 1 versus Group 2 &amp; 3</a:t>
            </a:r>
          </a:p>
          <a:p>
            <a:pPr marL="971550" lvl="1" indent="-514350">
              <a:buFont typeface="+mj-lt"/>
              <a:buAutoNum type="arabicPeriod"/>
            </a:pPr>
            <a:r>
              <a:rPr lang="en-US" sz="2000" dirty="0"/>
              <a:t>Group 2 versus Group 1 &amp; 3</a:t>
            </a:r>
          </a:p>
          <a:p>
            <a:pPr marL="971550" lvl="1" indent="-514350">
              <a:buFont typeface="+mj-lt"/>
              <a:buAutoNum type="arabicPeriod"/>
            </a:pPr>
            <a:r>
              <a:rPr lang="en-US" sz="2000" dirty="0"/>
              <a:t>Group 3 versus Group 1 &amp; 2</a:t>
            </a:r>
          </a:p>
          <a:p>
            <a:r>
              <a:rPr lang="en-US" sz="2400" dirty="0"/>
              <a:t>Each SVM generates one hyperplane</a:t>
            </a:r>
          </a:p>
          <a:p>
            <a:r>
              <a:rPr lang="en-US" sz="2400" dirty="0"/>
              <a:t>Score an observation based on each hyperplane.</a:t>
            </a:r>
          </a:p>
          <a:p>
            <a:r>
              <a:rPr lang="en-US" sz="2400" dirty="0"/>
              <a:t>Assign to the highest score group</a:t>
            </a:r>
          </a:p>
          <a:p>
            <a:endParaRPr lang="en-US" dirty="0"/>
          </a:p>
        </p:txBody>
      </p:sp>
      <p:pic>
        <p:nvPicPr>
          <p:cNvPr id="14" name="Picture 13">
            <a:extLst>
              <a:ext uri="{FF2B5EF4-FFF2-40B4-BE49-F238E27FC236}">
                <a16:creationId xmlns:a16="http://schemas.microsoft.com/office/drawing/2014/main" id="{974A8540-DCAB-4C72-B2D7-903BBB38FB4C}"/>
              </a:ext>
            </a:extLst>
          </p:cNvPr>
          <p:cNvPicPr>
            <a:picLocks noChangeAspect="1"/>
          </p:cNvPicPr>
          <p:nvPr/>
        </p:nvPicPr>
        <p:blipFill>
          <a:blip r:embed="rId4"/>
          <a:stretch>
            <a:fillRect/>
          </a:stretch>
        </p:blipFill>
        <p:spPr>
          <a:xfrm>
            <a:off x="6751521" y="1604963"/>
            <a:ext cx="4602279" cy="4572000"/>
          </a:xfrm>
          <a:prstGeom prst="rect">
            <a:avLst/>
          </a:prstGeom>
        </p:spPr>
      </p:pic>
      <p:graphicFrame>
        <p:nvGraphicFramePr>
          <p:cNvPr id="15" name="Table 14">
            <a:extLst>
              <a:ext uri="{FF2B5EF4-FFF2-40B4-BE49-F238E27FC236}">
                <a16:creationId xmlns:a16="http://schemas.microsoft.com/office/drawing/2014/main" id="{093A2F73-F360-420F-8F95-6F73E265CA0E}"/>
              </a:ext>
            </a:extLst>
          </p:cNvPr>
          <p:cNvGraphicFramePr>
            <a:graphicFrameLocks noGrp="1"/>
          </p:cNvGraphicFramePr>
          <p:nvPr>
            <p:extLst>
              <p:ext uri="{D42A27DB-BD31-4B8C-83A1-F6EECF244321}">
                <p14:modId xmlns:p14="http://schemas.microsoft.com/office/powerpoint/2010/main" val="915417999"/>
              </p:ext>
            </p:extLst>
          </p:nvPr>
        </p:nvGraphicFramePr>
        <p:xfrm>
          <a:off x="1136779" y="5389564"/>
          <a:ext cx="4218992" cy="1011236"/>
        </p:xfrm>
        <a:graphic>
          <a:graphicData uri="http://schemas.openxmlformats.org/drawingml/2006/table">
            <a:tbl>
              <a:tblPr firstRow="1" bandRow="1">
                <a:tableStyleId>{5C22544A-7EE6-4342-B048-85BDC9FD1C3A}</a:tableStyleId>
              </a:tblPr>
              <a:tblGrid>
                <a:gridCol w="1054748">
                  <a:extLst>
                    <a:ext uri="{9D8B030D-6E8A-4147-A177-3AD203B41FA5}">
                      <a16:colId xmlns:a16="http://schemas.microsoft.com/office/drawing/2014/main" val="762633904"/>
                    </a:ext>
                  </a:extLst>
                </a:gridCol>
                <a:gridCol w="1054748">
                  <a:extLst>
                    <a:ext uri="{9D8B030D-6E8A-4147-A177-3AD203B41FA5}">
                      <a16:colId xmlns:a16="http://schemas.microsoft.com/office/drawing/2014/main" val="1852518039"/>
                    </a:ext>
                  </a:extLst>
                </a:gridCol>
                <a:gridCol w="1054748">
                  <a:extLst>
                    <a:ext uri="{9D8B030D-6E8A-4147-A177-3AD203B41FA5}">
                      <a16:colId xmlns:a16="http://schemas.microsoft.com/office/drawing/2014/main" val="2192538442"/>
                    </a:ext>
                  </a:extLst>
                </a:gridCol>
                <a:gridCol w="1054748">
                  <a:extLst>
                    <a:ext uri="{9D8B030D-6E8A-4147-A177-3AD203B41FA5}">
                      <a16:colId xmlns:a16="http://schemas.microsoft.com/office/drawing/2014/main" val="3052192039"/>
                    </a:ext>
                  </a:extLst>
                </a:gridCol>
              </a:tblGrid>
              <a:tr h="252809">
                <a:tc>
                  <a:txBody>
                    <a:bodyPr/>
                    <a:lstStyle/>
                    <a:p>
                      <a:pPr algn="ctr"/>
                      <a:r>
                        <a:rPr lang="en-US" sz="1000" dirty="0"/>
                        <a:t>Hyperplane</a:t>
                      </a:r>
                    </a:p>
                  </a:txBody>
                  <a:tcPr anchor="ctr"/>
                </a:tc>
                <a:tc>
                  <a:txBody>
                    <a:bodyPr/>
                    <a:lstStyle/>
                    <a:p>
                      <a:pPr algn="ctr"/>
                      <a:r>
                        <a:rPr lang="en-US" sz="1000" dirty="0"/>
                        <a:t>Group 1</a:t>
                      </a:r>
                    </a:p>
                  </a:txBody>
                  <a:tcPr anchor="ctr"/>
                </a:tc>
                <a:tc>
                  <a:txBody>
                    <a:bodyPr/>
                    <a:lstStyle/>
                    <a:p>
                      <a:pPr algn="ctr"/>
                      <a:r>
                        <a:rPr lang="en-US" sz="1000" dirty="0"/>
                        <a:t>Group 2</a:t>
                      </a:r>
                    </a:p>
                  </a:txBody>
                  <a:tcPr anchor="ctr"/>
                </a:tc>
                <a:tc>
                  <a:txBody>
                    <a:bodyPr/>
                    <a:lstStyle/>
                    <a:p>
                      <a:pPr algn="ctr"/>
                      <a:r>
                        <a:rPr lang="en-US" sz="1000" dirty="0"/>
                        <a:t>Group 3</a:t>
                      </a:r>
                    </a:p>
                  </a:txBody>
                  <a:tcPr anchor="ctr"/>
                </a:tc>
                <a:extLst>
                  <a:ext uri="{0D108BD9-81ED-4DB2-BD59-A6C34878D82A}">
                    <a16:rowId xmlns:a16="http://schemas.microsoft.com/office/drawing/2014/main" val="1565586584"/>
                  </a:ext>
                </a:extLst>
              </a:tr>
              <a:tr h="252809">
                <a:tc>
                  <a:txBody>
                    <a:bodyPr/>
                    <a:lstStyle/>
                    <a:p>
                      <a:pPr algn="ctr"/>
                      <a:r>
                        <a:rPr lang="en-US" sz="1000" dirty="0"/>
                        <a:t>1 vs (2 &amp; 3)</a:t>
                      </a:r>
                    </a:p>
                  </a:txBody>
                  <a:tcPr anchor="ctr"/>
                </a:tc>
                <a:tc>
                  <a:txBody>
                    <a:bodyPr/>
                    <a:lstStyle/>
                    <a:p>
                      <a:pPr algn="ctr"/>
                      <a:r>
                        <a:rPr lang="en-US" sz="1000" dirty="0"/>
                        <a:t>+1</a:t>
                      </a:r>
                    </a:p>
                  </a:txBody>
                  <a:tcPr anchor="ctr"/>
                </a:tc>
                <a:tc>
                  <a:txBody>
                    <a:bodyPr/>
                    <a:lstStyle/>
                    <a:p>
                      <a:pPr algn="ctr"/>
                      <a:r>
                        <a:rPr lang="en-US" sz="1000" dirty="0"/>
                        <a:t>+0.5</a:t>
                      </a:r>
                    </a:p>
                  </a:txBody>
                  <a:tcPr anchor="ctr"/>
                </a:tc>
                <a:tc>
                  <a:txBody>
                    <a:bodyPr/>
                    <a:lstStyle/>
                    <a:p>
                      <a:pPr algn="ctr"/>
                      <a:r>
                        <a:rPr lang="en-US" sz="1000" dirty="0"/>
                        <a:t>+0.5</a:t>
                      </a:r>
                    </a:p>
                  </a:txBody>
                  <a:tcPr anchor="ctr"/>
                </a:tc>
                <a:extLst>
                  <a:ext uri="{0D108BD9-81ED-4DB2-BD59-A6C34878D82A}">
                    <a16:rowId xmlns:a16="http://schemas.microsoft.com/office/drawing/2014/main" val="3926779474"/>
                  </a:ext>
                </a:extLst>
              </a:tr>
              <a:tr h="252809">
                <a:tc>
                  <a:txBody>
                    <a:bodyPr/>
                    <a:lstStyle/>
                    <a:p>
                      <a:pPr algn="ctr"/>
                      <a:r>
                        <a:rPr lang="en-US" sz="1000" dirty="0"/>
                        <a:t>2 vs (1 &amp; 3)</a:t>
                      </a:r>
                    </a:p>
                  </a:txBody>
                  <a:tcPr anchor="ctr"/>
                </a:tc>
                <a:tc>
                  <a:txBody>
                    <a:bodyPr/>
                    <a:lstStyle/>
                    <a:p>
                      <a:pPr algn="ctr"/>
                      <a:r>
                        <a:rPr lang="en-US" sz="1000" dirty="0"/>
                        <a:t>+0.5</a:t>
                      </a:r>
                    </a:p>
                  </a:txBody>
                  <a:tcPr anchor="ctr"/>
                </a:tc>
                <a:tc>
                  <a:txBody>
                    <a:bodyPr/>
                    <a:lstStyle/>
                    <a:p>
                      <a:pPr algn="ctr"/>
                      <a:r>
                        <a:rPr lang="en-US" sz="1000" dirty="0"/>
                        <a:t>+1</a:t>
                      </a:r>
                    </a:p>
                  </a:txBody>
                  <a:tcPr anchor="ctr"/>
                </a:tc>
                <a:tc>
                  <a:txBody>
                    <a:bodyPr/>
                    <a:lstStyle/>
                    <a:p>
                      <a:pPr algn="ctr"/>
                      <a:r>
                        <a:rPr lang="en-US" sz="1000" dirty="0"/>
                        <a:t>+0.5</a:t>
                      </a:r>
                    </a:p>
                  </a:txBody>
                  <a:tcPr anchor="ctr"/>
                </a:tc>
                <a:extLst>
                  <a:ext uri="{0D108BD9-81ED-4DB2-BD59-A6C34878D82A}">
                    <a16:rowId xmlns:a16="http://schemas.microsoft.com/office/drawing/2014/main" val="57639058"/>
                  </a:ext>
                </a:extLst>
              </a:tr>
              <a:tr h="252809">
                <a:tc>
                  <a:txBody>
                    <a:bodyPr/>
                    <a:lstStyle/>
                    <a:p>
                      <a:pPr algn="ctr"/>
                      <a:r>
                        <a:rPr lang="en-US" sz="1000" dirty="0"/>
                        <a:t>3 vs (1 &amp; 2)</a:t>
                      </a:r>
                    </a:p>
                  </a:txBody>
                  <a:tcPr anchor="ctr"/>
                </a:tc>
                <a:tc>
                  <a:txBody>
                    <a:bodyPr/>
                    <a:lstStyle/>
                    <a:p>
                      <a:pPr algn="ctr"/>
                      <a:r>
                        <a:rPr lang="en-US" sz="1000" dirty="0"/>
                        <a:t>+0.5</a:t>
                      </a:r>
                    </a:p>
                  </a:txBody>
                  <a:tcPr anchor="ctr"/>
                </a:tc>
                <a:tc>
                  <a:txBody>
                    <a:bodyPr/>
                    <a:lstStyle/>
                    <a:p>
                      <a:pPr algn="ctr"/>
                      <a:r>
                        <a:rPr lang="en-US" sz="1000" dirty="0"/>
                        <a:t>+0.5</a:t>
                      </a:r>
                    </a:p>
                  </a:txBody>
                  <a:tcPr anchor="ctr"/>
                </a:tc>
                <a:tc>
                  <a:txBody>
                    <a:bodyPr/>
                    <a:lstStyle/>
                    <a:p>
                      <a:pPr algn="ctr"/>
                      <a:r>
                        <a:rPr lang="en-US" sz="1000" dirty="0"/>
                        <a:t>+1</a:t>
                      </a:r>
                    </a:p>
                  </a:txBody>
                  <a:tcPr anchor="ctr"/>
                </a:tc>
                <a:extLst>
                  <a:ext uri="{0D108BD9-81ED-4DB2-BD59-A6C34878D82A}">
                    <a16:rowId xmlns:a16="http://schemas.microsoft.com/office/drawing/2014/main" val="3180345151"/>
                  </a:ext>
                </a:extLst>
              </a:tr>
            </a:tbl>
          </a:graphicData>
        </a:graphic>
      </p:graphicFrame>
    </p:spTree>
    <p:extLst>
      <p:ext uri="{BB962C8B-B14F-4D97-AF65-F5344CB8AC3E}">
        <p14:creationId xmlns:p14="http://schemas.microsoft.com/office/powerpoint/2010/main" val="3428130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61</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Content Placeholder 4">
            <a:extLst>
              <a:ext uri="{FF2B5EF4-FFF2-40B4-BE49-F238E27FC236}">
                <a16:creationId xmlns:a16="http://schemas.microsoft.com/office/drawing/2014/main" id="{8C5E01DA-2F76-4310-8E88-A5E2591BB80C}"/>
              </a:ext>
            </a:extLst>
          </p:cNvPr>
          <p:cNvSpPr>
            <a:spLocks noGrp="1"/>
          </p:cNvSpPr>
          <p:nvPr>
            <p:ph idx="1"/>
          </p:nvPr>
        </p:nvSpPr>
        <p:spPr>
          <a:xfrm>
            <a:off x="838200" y="1825625"/>
            <a:ext cx="5805196" cy="4351338"/>
          </a:xfrm>
        </p:spPr>
        <p:txBody>
          <a:bodyPr/>
          <a:lstStyle/>
          <a:p>
            <a:r>
              <a:rPr lang="en-US" dirty="0"/>
              <a:t>Accuracy is 0.8148</a:t>
            </a:r>
          </a:p>
          <a:p>
            <a:r>
              <a:rPr lang="en-US" dirty="0"/>
              <a:t>The three hyperplanes are:</a:t>
            </a:r>
          </a:p>
          <a:p>
            <a:endParaRPr lang="en-US" dirty="0"/>
          </a:p>
          <a:p>
            <a:endParaRPr lang="en-US" dirty="0"/>
          </a:p>
          <a:p>
            <a:endParaRPr lang="en-US" dirty="0"/>
          </a:p>
          <a:p>
            <a:r>
              <a:rPr lang="en-US" dirty="0"/>
              <a:t>Obviously, the hyperplanes do not classify the three shells well!</a:t>
            </a:r>
          </a:p>
          <a:p>
            <a:endParaRPr lang="en-US" dirty="0"/>
          </a:p>
        </p:txBody>
      </p:sp>
      <p:graphicFrame>
        <p:nvGraphicFramePr>
          <p:cNvPr id="8" name="Table 7">
            <a:extLst>
              <a:ext uri="{FF2B5EF4-FFF2-40B4-BE49-F238E27FC236}">
                <a16:creationId xmlns:a16="http://schemas.microsoft.com/office/drawing/2014/main" id="{23655AE5-20B2-4A91-809A-2866D1F2C100}"/>
              </a:ext>
            </a:extLst>
          </p:cNvPr>
          <p:cNvGraphicFramePr>
            <a:graphicFrameLocks noGrp="1"/>
          </p:cNvGraphicFramePr>
          <p:nvPr/>
        </p:nvGraphicFramePr>
        <p:xfrm>
          <a:off x="838198" y="2830406"/>
          <a:ext cx="5525280" cy="1483360"/>
        </p:xfrm>
        <a:graphic>
          <a:graphicData uri="http://schemas.openxmlformats.org/drawingml/2006/table">
            <a:tbl>
              <a:tblPr firstRow="1" bandRow="1">
                <a:tableStyleId>{5C22544A-7EE6-4342-B048-85BDC9FD1C3A}</a:tableStyleId>
              </a:tblPr>
              <a:tblGrid>
                <a:gridCol w="1381320">
                  <a:extLst>
                    <a:ext uri="{9D8B030D-6E8A-4147-A177-3AD203B41FA5}">
                      <a16:colId xmlns:a16="http://schemas.microsoft.com/office/drawing/2014/main" val="3618103982"/>
                    </a:ext>
                  </a:extLst>
                </a:gridCol>
                <a:gridCol w="1381320">
                  <a:extLst>
                    <a:ext uri="{9D8B030D-6E8A-4147-A177-3AD203B41FA5}">
                      <a16:colId xmlns:a16="http://schemas.microsoft.com/office/drawing/2014/main" val="146447983"/>
                    </a:ext>
                  </a:extLst>
                </a:gridCol>
                <a:gridCol w="1381320">
                  <a:extLst>
                    <a:ext uri="{9D8B030D-6E8A-4147-A177-3AD203B41FA5}">
                      <a16:colId xmlns:a16="http://schemas.microsoft.com/office/drawing/2014/main" val="10363795"/>
                    </a:ext>
                  </a:extLst>
                </a:gridCol>
                <a:gridCol w="1381320">
                  <a:extLst>
                    <a:ext uri="{9D8B030D-6E8A-4147-A177-3AD203B41FA5}">
                      <a16:colId xmlns:a16="http://schemas.microsoft.com/office/drawing/2014/main" val="1320419090"/>
                    </a:ext>
                  </a:extLst>
                </a:gridCol>
              </a:tblGrid>
              <a:tr h="370840">
                <a:tc>
                  <a:txBody>
                    <a:bodyPr/>
                    <a:lstStyle/>
                    <a:p>
                      <a:pPr algn="ctr"/>
                      <a:r>
                        <a:rPr lang="en-US" sz="1600" dirty="0"/>
                        <a:t>Hyperplane</a:t>
                      </a:r>
                    </a:p>
                  </a:txBody>
                  <a:tcPr anchor="ctr"/>
                </a:tc>
                <a:tc>
                  <a:txBody>
                    <a:bodyPr/>
                    <a:lstStyle/>
                    <a:p>
                      <a:pPr algn="ctr"/>
                      <a:r>
                        <a:rPr lang="en-US" sz="1600" dirty="0"/>
                        <a:t>Intercept</a:t>
                      </a:r>
                    </a:p>
                  </a:txBody>
                  <a:tcPr anchor="ctr"/>
                </a:tc>
                <a:tc>
                  <a:txBody>
                    <a:bodyPr/>
                    <a:lstStyle/>
                    <a:p>
                      <a:pPr algn="ctr"/>
                      <a:r>
                        <a:rPr lang="en-US" sz="1600" dirty="0"/>
                        <a:t>X</a:t>
                      </a:r>
                    </a:p>
                  </a:txBody>
                  <a:tcPr anchor="ctr"/>
                </a:tc>
                <a:tc>
                  <a:txBody>
                    <a:bodyPr/>
                    <a:lstStyle/>
                    <a:p>
                      <a:pPr algn="ctr"/>
                      <a:r>
                        <a:rPr lang="en-US" sz="1600" dirty="0"/>
                        <a:t>Y</a:t>
                      </a:r>
                    </a:p>
                  </a:txBody>
                  <a:tcPr anchor="ctr"/>
                </a:tc>
                <a:extLst>
                  <a:ext uri="{0D108BD9-81ED-4DB2-BD59-A6C34878D82A}">
                    <a16:rowId xmlns:a16="http://schemas.microsoft.com/office/drawing/2014/main" val="2628200849"/>
                  </a:ext>
                </a:extLst>
              </a:tr>
              <a:tr h="370840">
                <a:tc>
                  <a:txBody>
                    <a:bodyPr/>
                    <a:lstStyle/>
                    <a:p>
                      <a:pPr algn="ctr"/>
                      <a:r>
                        <a:rPr lang="en-US" sz="1600" dirty="0"/>
                        <a:t>0</a:t>
                      </a:r>
                    </a:p>
                  </a:txBody>
                  <a:tcPr anchor="ctr"/>
                </a:tc>
                <a:tc>
                  <a:txBody>
                    <a:bodyPr/>
                    <a:lstStyle/>
                    <a:p>
                      <a:pPr algn="r"/>
                      <a:r>
                        <a:rPr lang="en-US" sz="1600" dirty="0"/>
                        <a:t>-1.33201658</a:t>
                      </a:r>
                    </a:p>
                  </a:txBody>
                  <a:tcPr anchor="ctr"/>
                </a:tc>
                <a:tc>
                  <a:txBody>
                    <a:bodyPr/>
                    <a:lstStyle/>
                    <a:p>
                      <a:pPr algn="r"/>
                      <a:r>
                        <a:rPr lang="en-US" sz="1600" dirty="0"/>
                        <a:t>0.72885719</a:t>
                      </a:r>
                    </a:p>
                  </a:txBody>
                  <a:tcPr anchor="ctr"/>
                </a:tc>
                <a:tc>
                  <a:txBody>
                    <a:bodyPr/>
                    <a:lstStyle/>
                    <a:p>
                      <a:pPr algn="r"/>
                      <a:r>
                        <a:rPr lang="en-US" sz="1600" dirty="0"/>
                        <a:t>1.37117503</a:t>
                      </a:r>
                    </a:p>
                  </a:txBody>
                  <a:tcPr anchor="ctr"/>
                </a:tc>
                <a:extLst>
                  <a:ext uri="{0D108BD9-81ED-4DB2-BD59-A6C34878D82A}">
                    <a16:rowId xmlns:a16="http://schemas.microsoft.com/office/drawing/2014/main" val="19784403"/>
                  </a:ext>
                </a:extLst>
              </a:tr>
              <a:tr h="370840">
                <a:tc>
                  <a:txBody>
                    <a:bodyPr/>
                    <a:lstStyle/>
                    <a:p>
                      <a:pPr algn="ctr"/>
                      <a:r>
                        <a:rPr lang="en-US" sz="1600" dirty="0"/>
                        <a:t>1</a:t>
                      </a:r>
                    </a:p>
                  </a:txBody>
                  <a:tcPr anchor="ctr"/>
                </a:tc>
                <a:tc>
                  <a:txBody>
                    <a:bodyPr/>
                    <a:lstStyle/>
                    <a:p>
                      <a:pPr algn="r"/>
                      <a:r>
                        <a:rPr lang="en-US" sz="1600" dirty="0"/>
                        <a:t>-0.78031386</a:t>
                      </a:r>
                    </a:p>
                  </a:txBody>
                  <a:tcPr anchor="ctr"/>
                </a:tc>
                <a:tc>
                  <a:txBody>
                    <a:bodyPr/>
                    <a:lstStyle/>
                    <a:p>
                      <a:pPr algn="r"/>
                      <a:r>
                        <a:rPr lang="en-US" sz="1600" dirty="0"/>
                        <a:t>0.89138290</a:t>
                      </a:r>
                    </a:p>
                  </a:txBody>
                  <a:tcPr anchor="ctr"/>
                </a:tc>
                <a:tc>
                  <a:txBody>
                    <a:bodyPr/>
                    <a:lstStyle/>
                    <a:p>
                      <a:pPr algn="r"/>
                      <a:r>
                        <a:rPr lang="en-US" sz="1600" dirty="0"/>
                        <a:t>3.45622392</a:t>
                      </a:r>
                    </a:p>
                  </a:txBody>
                  <a:tcPr anchor="ctr"/>
                </a:tc>
                <a:extLst>
                  <a:ext uri="{0D108BD9-81ED-4DB2-BD59-A6C34878D82A}">
                    <a16:rowId xmlns:a16="http://schemas.microsoft.com/office/drawing/2014/main" val="3094529029"/>
                  </a:ext>
                </a:extLst>
              </a:tr>
              <a:tr h="370840">
                <a:tc>
                  <a:txBody>
                    <a:bodyPr/>
                    <a:lstStyle/>
                    <a:p>
                      <a:pPr algn="ctr"/>
                      <a:r>
                        <a:rPr lang="en-US" sz="1600" dirty="0"/>
                        <a:t>2</a:t>
                      </a:r>
                    </a:p>
                  </a:txBody>
                  <a:tcPr anchor="ctr"/>
                </a:tc>
                <a:tc>
                  <a:txBody>
                    <a:bodyPr/>
                    <a:lstStyle/>
                    <a:p>
                      <a:pPr algn="r"/>
                      <a:r>
                        <a:rPr lang="en-US" sz="1600" dirty="0"/>
                        <a:t>0.50821464</a:t>
                      </a:r>
                    </a:p>
                  </a:txBody>
                  <a:tcPr anchor="ctr"/>
                </a:tc>
                <a:tc>
                  <a:txBody>
                    <a:bodyPr/>
                    <a:lstStyle/>
                    <a:p>
                      <a:pPr algn="r"/>
                      <a:r>
                        <a:rPr lang="en-US" sz="1600" dirty="0"/>
                        <a:t>-0.68709132</a:t>
                      </a:r>
                    </a:p>
                  </a:txBody>
                  <a:tcPr anchor="ctr"/>
                </a:tc>
                <a:tc>
                  <a:txBody>
                    <a:bodyPr/>
                    <a:lstStyle/>
                    <a:p>
                      <a:pPr algn="r"/>
                      <a:r>
                        <a:rPr lang="en-US" sz="1600" dirty="0"/>
                        <a:t>-0.29486694</a:t>
                      </a:r>
                    </a:p>
                  </a:txBody>
                  <a:tcPr anchor="ctr"/>
                </a:tc>
                <a:extLst>
                  <a:ext uri="{0D108BD9-81ED-4DB2-BD59-A6C34878D82A}">
                    <a16:rowId xmlns:a16="http://schemas.microsoft.com/office/drawing/2014/main" val="1062050538"/>
                  </a:ext>
                </a:extLst>
              </a:tr>
            </a:tbl>
          </a:graphicData>
        </a:graphic>
      </p:graphicFrame>
      <p:pic>
        <p:nvPicPr>
          <p:cNvPr id="13" name="Picture 12">
            <a:extLst>
              <a:ext uri="{FF2B5EF4-FFF2-40B4-BE49-F238E27FC236}">
                <a16:creationId xmlns:a16="http://schemas.microsoft.com/office/drawing/2014/main" id="{289C07AD-0523-4830-ABBB-2DE1F9E6EC29}"/>
              </a:ext>
            </a:extLst>
          </p:cNvPr>
          <p:cNvPicPr>
            <a:picLocks noChangeAspect="1"/>
          </p:cNvPicPr>
          <p:nvPr/>
        </p:nvPicPr>
        <p:blipFill>
          <a:blip r:embed="rId4"/>
          <a:stretch>
            <a:fillRect/>
          </a:stretch>
        </p:blipFill>
        <p:spPr>
          <a:xfrm>
            <a:off x="6751523" y="1604963"/>
            <a:ext cx="4602279" cy="4572000"/>
          </a:xfrm>
          <a:prstGeom prst="rect">
            <a:avLst/>
          </a:prstGeom>
        </p:spPr>
      </p:pic>
    </p:spTree>
    <p:extLst>
      <p:ext uri="{BB962C8B-B14F-4D97-AF65-F5344CB8AC3E}">
        <p14:creationId xmlns:p14="http://schemas.microsoft.com/office/powerpoint/2010/main" val="653073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Three Shells Example</a:t>
            </a:r>
          </a:p>
        </p:txBody>
      </p:sp>
      <p:sp>
        <p:nvSpPr>
          <p:cNvPr id="7" name="Slide Number Placeholder 6"/>
          <p:cNvSpPr>
            <a:spLocks noGrp="1"/>
          </p:cNvSpPr>
          <p:nvPr>
            <p:ph type="sldNum" sz="quarter" idx="12"/>
          </p:nvPr>
        </p:nvSpPr>
        <p:spPr/>
        <p:txBody>
          <a:bodyPr/>
          <a:lstStyle/>
          <a:p>
            <a:fld id="{1C20BA80-1909-427C-B3BD-3DD8AEAFD5BE}" type="slidenum">
              <a:rPr lang="en-US" smtClean="0"/>
              <a:t>62</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4" name="Picture 3">
            <a:extLst>
              <a:ext uri="{FF2B5EF4-FFF2-40B4-BE49-F238E27FC236}">
                <a16:creationId xmlns:a16="http://schemas.microsoft.com/office/drawing/2014/main" id="{D3E53BB9-4FFE-49CC-AC56-8AFE10F3C212}"/>
              </a:ext>
            </a:extLst>
          </p:cNvPr>
          <p:cNvPicPr>
            <a:picLocks noChangeAspect="1"/>
          </p:cNvPicPr>
          <p:nvPr/>
        </p:nvPicPr>
        <p:blipFill>
          <a:blip r:embed="rId4"/>
          <a:stretch>
            <a:fillRect/>
          </a:stretch>
        </p:blipFill>
        <p:spPr>
          <a:xfrm>
            <a:off x="6751521" y="1604963"/>
            <a:ext cx="4602279" cy="4572000"/>
          </a:xfrm>
          <a:prstGeom prst="rect">
            <a:avLst/>
          </a:prstGeom>
        </p:spPr>
      </p:pic>
      <p:sp>
        <p:nvSpPr>
          <p:cNvPr id="10" name="Speech Bubble: Oval 9">
            <a:extLst>
              <a:ext uri="{FF2B5EF4-FFF2-40B4-BE49-F238E27FC236}">
                <a16:creationId xmlns:a16="http://schemas.microsoft.com/office/drawing/2014/main" id="{EDB65ADC-DFF1-4147-A8A8-19C59FBC21A0}"/>
              </a:ext>
            </a:extLst>
          </p:cNvPr>
          <p:cNvSpPr/>
          <p:nvPr/>
        </p:nvSpPr>
        <p:spPr>
          <a:xfrm>
            <a:off x="733597" y="1945481"/>
            <a:ext cx="2474888" cy="1325563"/>
          </a:xfrm>
          <a:prstGeom prst="wedgeEllipseCallout">
            <a:avLst>
              <a:gd name="adj1" fmla="val 31019"/>
              <a:gd name="adj2" fmla="val 83791"/>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00" dirty="0"/>
              <a:t>Polar Coordinates?</a:t>
            </a:r>
          </a:p>
        </p:txBody>
      </p:sp>
      <p:sp>
        <p:nvSpPr>
          <p:cNvPr id="11" name="Speech Bubble: Oval 10">
            <a:extLst>
              <a:ext uri="{FF2B5EF4-FFF2-40B4-BE49-F238E27FC236}">
                <a16:creationId xmlns:a16="http://schemas.microsoft.com/office/drawing/2014/main" id="{3FA8FFC8-B862-43D0-ACCA-9A1AF57FFD0B}"/>
              </a:ext>
            </a:extLst>
          </p:cNvPr>
          <p:cNvSpPr/>
          <p:nvPr/>
        </p:nvSpPr>
        <p:spPr>
          <a:xfrm>
            <a:off x="3475758" y="1945481"/>
            <a:ext cx="3008489" cy="1325563"/>
          </a:xfrm>
          <a:prstGeom prst="wedgeEllipseCallout">
            <a:avLst>
              <a:gd name="adj1" fmla="val -34413"/>
              <a:gd name="adj2" fmla="val 871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Transform a curve into a straight line</a:t>
            </a:r>
          </a:p>
        </p:txBody>
      </p:sp>
      <p:pic>
        <p:nvPicPr>
          <p:cNvPr id="12" name="Picture 11">
            <a:extLst>
              <a:ext uri="{FF2B5EF4-FFF2-40B4-BE49-F238E27FC236}">
                <a16:creationId xmlns:a16="http://schemas.microsoft.com/office/drawing/2014/main" id="{A6FF0BDC-171E-47EE-93F2-E89D03AE2D82}"/>
              </a:ext>
            </a:extLst>
          </p:cNvPr>
          <p:cNvPicPr>
            <a:picLocks noChangeAspect="1"/>
          </p:cNvPicPr>
          <p:nvPr/>
        </p:nvPicPr>
        <p:blipFill>
          <a:blip r:embed="rId5"/>
          <a:stretch>
            <a:fillRect/>
          </a:stretch>
        </p:blipFill>
        <p:spPr>
          <a:xfrm>
            <a:off x="2505055" y="3890963"/>
            <a:ext cx="1763224" cy="2286000"/>
          </a:xfrm>
          <a:prstGeom prst="rect">
            <a:avLst/>
          </a:prstGeom>
        </p:spPr>
      </p:pic>
    </p:spTree>
    <p:extLst>
      <p:ext uri="{BB962C8B-B14F-4D97-AF65-F5344CB8AC3E}">
        <p14:creationId xmlns:p14="http://schemas.microsoft.com/office/powerpoint/2010/main" val="33760546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63</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Convert to the polar coordinates</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['radius'] = </a:t>
            </a:r>
            <a:r>
              <a:rPr lang="en-US" sz="1200" b="1" dirty="0" err="1">
                <a:latin typeface="Courier New" panose="02070309020205020404" pitchFamily="49" charset="0"/>
                <a:cs typeface="Courier New" panose="02070309020205020404" pitchFamily="49" charset="0"/>
              </a:rPr>
              <a:t>numpy.sqrt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['X']**2 +</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['Y']**2)</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numpy.arctan2(</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['Y’],</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ArcTan2 gives angle from –Pi to 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Make the angle from 0 to 2*Pi</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def </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theta = </a:t>
            </a:r>
            <a:r>
              <a:rPr lang="en-US" sz="1200" b="1" dirty="0" err="1">
                <a:latin typeface="Courier New" panose="02070309020205020404" pitchFamily="49" charset="0"/>
                <a:cs typeface="Courier New" panose="02070309020205020404" pitchFamily="49" charset="0"/>
              </a:rPr>
              <a:t>numpy.where</a:t>
            </a:r>
            <a:r>
              <a:rPr lang="en-US" sz="1200" b="1" dirty="0">
                <a:latin typeface="Courier New" panose="02070309020205020404" pitchFamily="49" charset="0"/>
                <a:cs typeface="Courier New" panose="02070309020205020404" pitchFamily="49" charset="0"/>
              </a:rPr>
              <a:t>(z &lt; 0.0, 2.0*</a:t>
            </a:r>
            <a:r>
              <a:rPr lang="en-US" sz="1200" b="1" dirty="0" err="1">
                <a:latin typeface="Courier New" panose="02070309020205020404" pitchFamily="49" charset="0"/>
                <a:cs typeface="Courier New" panose="02070309020205020404" pitchFamily="49" charset="0"/>
              </a:rPr>
              <a:t>numpy.pi+z</a:t>
            </a:r>
            <a:r>
              <a:rPr lang="en-US" sz="1200" b="1" dirty="0">
                <a:latin typeface="Courier New" panose="02070309020205020404" pitchFamily="49" charset="0"/>
                <a:cs typeface="Courier New" panose="02070309020205020404" pitchFamily="49" charset="0"/>
              </a:rPr>
              <a:t>, z)</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return (theta)</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['theta'].apply(</a:t>
            </a:r>
            <a:r>
              <a:rPr lang="en-US" sz="1200" b="1" dirty="0" err="1">
                <a:latin typeface="Courier New" panose="02070309020205020404" pitchFamily="49" charset="0"/>
                <a:cs typeface="Courier New" panose="02070309020205020404" pitchFamily="49" charset="0"/>
              </a:rPr>
              <a:t>customArcTan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Build Support Vector Machine classifier</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p:txBody>
      </p:sp>
      <p:pic>
        <p:nvPicPr>
          <p:cNvPr id="3" name="Picture 2">
            <a:extLst>
              <a:ext uri="{FF2B5EF4-FFF2-40B4-BE49-F238E27FC236}">
                <a16:creationId xmlns:a16="http://schemas.microsoft.com/office/drawing/2014/main" id="{2AAEFEA0-5BC0-4F8D-AB3A-0B039E1DCF68}"/>
              </a:ext>
            </a:extLst>
          </p:cNvPr>
          <p:cNvPicPr>
            <a:picLocks noChangeAspect="1"/>
          </p:cNvPicPr>
          <p:nvPr/>
        </p:nvPicPr>
        <p:blipFill>
          <a:blip r:embed="rId4"/>
          <a:stretch>
            <a:fillRect/>
          </a:stretch>
        </p:blipFill>
        <p:spPr>
          <a:xfrm>
            <a:off x="6570927" y="1604963"/>
            <a:ext cx="5041311" cy="4572000"/>
          </a:xfrm>
          <a:prstGeom prst="rect">
            <a:avLst/>
          </a:prstGeom>
        </p:spPr>
      </p:pic>
      <p:sp>
        <p:nvSpPr>
          <p:cNvPr id="5" name="Rectangle: Rounded Corners 4">
            <a:extLst>
              <a:ext uri="{FF2B5EF4-FFF2-40B4-BE49-F238E27FC236}">
                <a16:creationId xmlns:a16="http://schemas.microsoft.com/office/drawing/2014/main" id="{89379E64-8778-4848-84CF-25BAF342C75E}"/>
              </a:ext>
            </a:extLst>
          </p:cNvPr>
          <p:cNvSpPr/>
          <p:nvPr/>
        </p:nvSpPr>
        <p:spPr>
          <a:xfrm>
            <a:off x="838200" y="5150497"/>
            <a:ext cx="4782874" cy="103579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Clearly, there are three separable segments under the Polar Coordinates</a:t>
            </a:r>
          </a:p>
        </p:txBody>
      </p:sp>
    </p:spTree>
    <p:extLst>
      <p:ext uri="{BB962C8B-B14F-4D97-AF65-F5344CB8AC3E}">
        <p14:creationId xmlns:p14="http://schemas.microsoft.com/office/powerpoint/2010/main" val="10293297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Convert to Polar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64</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p:spPr>
        <p:txBody>
          <a:bodyPr>
            <a:noAutofit/>
          </a:bodyPr>
          <a:lstStyle/>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radius','theta</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svm_Model</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svm.SVC</a:t>
            </a:r>
            <a:r>
              <a:rPr lang="en-US" sz="1200" b="1" dirty="0">
                <a:latin typeface="Courier New" panose="02070309020205020404" pitchFamily="49" charset="0"/>
                <a:cs typeface="Courier New" panose="02070309020205020404" pitchFamily="49" charset="0"/>
              </a:rPr>
              <a:t>(kernel = 'linear', </a:t>
            </a:r>
            <a:r>
              <a:rPr lang="en-US" sz="1200" b="1" dirty="0" err="1">
                <a:latin typeface="Courier New" panose="02070309020205020404" pitchFamily="49" charset="0"/>
                <a:cs typeface="Courier New" panose="02070309020205020404" pitchFamily="49" charset="0"/>
              </a:rPr>
              <a:t>decision_function_shape</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ovr</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random_state</a:t>
            </a:r>
            <a:r>
              <a:rPr lang="en-US" sz="1200" b="1" dirty="0">
                <a:latin typeface="Courier New" panose="02070309020205020404" pitchFamily="49" charset="0"/>
                <a:cs typeface="Courier New" panose="02070309020205020404" pitchFamily="49" charset="0"/>
              </a:rPr>
              <a:t> = 20191106, </a:t>
            </a:r>
            <a:r>
              <a:rPr lang="en-US" sz="1200" b="1" dirty="0" err="1">
                <a:latin typeface="Courier New" panose="02070309020205020404" pitchFamily="49" charset="0"/>
                <a:cs typeface="Courier New" panose="02070309020205020404" pitchFamily="49" charset="0"/>
              </a:rPr>
              <a:t>max_iter</a:t>
            </a:r>
            <a:r>
              <a:rPr lang="en-US" sz="1200" b="1" dirty="0">
                <a:latin typeface="Courier New" panose="02070309020205020404" pitchFamily="49" charset="0"/>
                <a:cs typeface="Courier New" panose="02070309020205020404" pitchFamily="49" charset="0"/>
              </a:rPr>
              <a:t> = -1)</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thisFit</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svm_Model.fit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thisFit.predict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print('Mean Accuracy = ', </a:t>
            </a:r>
            <a:r>
              <a:rPr lang="en-US" sz="1200" b="1" dirty="0" err="1">
                <a:latin typeface="Courier New" panose="02070309020205020404" pitchFamily="49" charset="0"/>
                <a:cs typeface="Courier New" panose="02070309020205020404" pitchFamily="49" charset="0"/>
              </a:rPr>
              <a:t>metrics.accuracy_score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y_predictClass</a:t>
            </a:r>
            <a:r>
              <a:rPr lang="en-US" sz="1200" b="1" dirty="0">
                <a:latin typeface="Courier New" panose="02070309020205020404" pitchFamily="49" charset="0"/>
                <a:cs typeface="Courier New" panose="02070309020205020404" pitchFamily="49" charset="0"/>
              </a:rPr>
              <a:t>))</a:t>
            </a:r>
          </a:p>
          <a:p>
            <a:pPr marL="0" indent="0">
              <a:lnSpc>
                <a:spcPct val="10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y_predictClass</a:t>
            </a: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print('Intercept = ', </a:t>
            </a:r>
            <a:r>
              <a:rPr lang="en-US" sz="1200" b="1" dirty="0" err="1">
                <a:latin typeface="Courier New" panose="02070309020205020404" pitchFamily="49" charset="0"/>
                <a:cs typeface="Courier New" panose="02070309020205020404" pitchFamily="49" charset="0"/>
              </a:rPr>
              <a:t>thisFit.intercept</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print('Coefficients = ', </a:t>
            </a:r>
            <a:r>
              <a:rPr lang="en-US" sz="1200" b="1" dirty="0" err="1">
                <a:latin typeface="Courier New" panose="02070309020205020404" pitchFamily="49" charset="0"/>
                <a:cs typeface="Courier New" panose="02070309020205020404" pitchFamily="49" charset="0"/>
              </a:rPr>
              <a:t>thisFit.coef</a:t>
            </a:r>
            <a:r>
              <a:rPr lang="en-US" sz="1200" b="1" dirty="0">
                <a:latin typeface="Courier New" panose="02070309020205020404" pitchFamily="49" charset="0"/>
                <a:cs typeface="Courier New" panose="02070309020205020404" pitchFamily="49" charset="0"/>
              </a:rPr>
              <a:t>_)</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sp>
        <p:nvSpPr>
          <p:cNvPr id="5" name="Rectangle: Rounded Corners 4">
            <a:extLst>
              <a:ext uri="{FF2B5EF4-FFF2-40B4-BE49-F238E27FC236}">
                <a16:creationId xmlns:a16="http://schemas.microsoft.com/office/drawing/2014/main" id="{89379E64-8778-4848-84CF-25BAF342C75E}"/>
              </a:ext>
            </a:extLst>
          </p:cNvPr>
          <p:cNvSpPr/>
          <p:nvPr/>
        </p:nvSpPr>
        <p:spPr>
          <a:xfrm>
            <a:off x="838199" y="4805265"/>
            <a:ext cx="5357327" cy="138102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Courier New" panose="02070309020205020404" pitchFamily="49" charset="0"/>
                <a:cs typeface="Courier New" panose="02070309020205020404" pitchFamily="49" charset="0"/>
              </a:rPr>
              <a:t>Mean Accuracy = 0.9693593314763231</a:t>
            </a:r>
          </a:p>
          <a:p>
            <a:r>
              <a:rPr lang="en-US" sz="1200" b="1" dirty="0">
                <a:solidFill>
                  <a:schemeClr val="tx1"/>
                </a:solidFill>
                <a:latin typeface="Courier New" panose="02070309020205020404" pitchFamily="49" charset="0"/>
                <a:cs typeface="Courier New" panose="02070309020205020404" pitchFamily="49" charset="0"/>
              </a:rPr>
              <a:t>Intercept = [ 0.44928429 -1.          4.21469585]</a:t>
            </a:r>
          </a:p>
          <a:p>
            <a:r>
              <a:rPr lang="en-US" sz="1200" b="1" dirty="0">
                <a:solidFill>
                  <a:schemeClr val="tx1"/>
                </a:solidFill>
                <a:latin typeface="Courier New" panose="02070309020205020404" pitchFamily="49" charset="0"/>
                <a:cs typeface="Courier New" panose="02070309020205020404" pitchFamily="49" charset="0"/>
              </a:rPr>
              <a:t>Coefficients = [[ 1.37802885 -2.41217043]</a:t>
            </a:r>
          </a:p>
          <a:p>
            <a:r>
              <a:rPr lang="en-US" sz="1200" b="1" dirty="0">
                <a:solidFill>
                  <a:schemeClr val="tx1"/>
                </a:solidFill>
                <a:latin typeface="Courier New" panose="02070309020205020404" pitchFamily="49" charset="0"/>
                <a:cs typeface="Courier New" panose="02070309020205020404" pitchFamily="49" charset="0"/>
              </a:rPr>
              <a:t>                [ 2.67692307 -1.78461539]</a:t>
            </a:r>
          </a:p>
          <a:p>
            <a:r>
              <a:rPr lang="en-US" sz="1200" b="1" dirty="0">
                <a:solidFill>
                  <a:schemeClr val="tx1"/>
                </a:solidFill>
                <a:latin typeface="Courier New" panose="02070309020205020404" pitchFamily="49" charset="0"/>
                <a:cs typeface="Courier New" panose="02070309020205020404" pitchFamily="49" charset="0"/>
              </a:rPr>
              <a:t>                [ 0.8200091  -1.31201103]]</a:t>
            </a:r>
          </a:p>
        </p:txBody>
      </p:sp>
      <p:pic>
        <p:nvPicPr>
          <p:cNvPr id="8" name="Picture 7">
            <a:extLst>
              <a:ext uri="{FF2B5EF4-FFF2-40B4-BE49-F238E27FC236}">
                <a16:creationId xmlns:a16="http://schemas.microsoft.com/office/drawing/2014/main" id="{F8F5C708-3D9F-4178-B35B-ADD60577D3E3}"/>
              </a:ext>
            </a:extLst>
          </p:cNvPr>
          <p:cNvPicPr>
            <a:picLocks noChangeAspect="1"/>
          </p:cNvPicPr>
          <p:nvPr/>
        </p:nvPicPr>
        <p:blipFill>
          <a:blip r:embed="rId4"/>
          <a:stretch>
            <a:fillRect/>
          </a:stretch>
        </p:blipFill>
        <p:spPr>
          <a:xfrm>
            <a:off x="6519642" y="1614293"/>
            <a:ext cx="5253258" cy="4572000"/>
          </a:xfrm>
          <a:prstGeom prst="rect">
            <a:avLst/>
          </a:prstGeom>
        </p:spPr>
      </p:pic>
    </p:spTree>
    <p:extLst>
      <p:ext uri="{BB962C8B-B14F-4D97-AF65-F5344CB8AC3E}">
        <p14:creationId xmlns:p14="http://schemas.microsoft.com/office/powerpoint/2010/main" val="37734053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Back to Cartesian Coordinates</a:t>
            </a:r>
          </a:p>
        </p:txBody>
      </p:sp>
      <p:sp>
        <p:nvSpPr>
          <p:cNvPr id="7" name="Slide Number Placeholder 6"/>
          <p:cNvSpPr>
            <a:spLocks noGrp="1"/>
          </p:cNvSpPr>
          <p:nvPr>
            <p:ph type="sldNum" sz="quarter" idx="12"/>
          </p:nvPr>
        </p:nvSpPr>
        <p:spPr/>
        <p:txBody>
          <a:bodyPr/>
          <a:lstStyle/>
          <a:p>
            <a:fld id="{1C20BA80-1909-427C-B3BD-3DD8AEAFD5BE}" type="slidenum">
              <a:rPr lang="en-US" smtClean="0"/>
              <a:t>65</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12" name="Content Placeholder 2">
            <a:extLst>
              <a:ext uri="{FF2B5EF4-FFF2-40B4-BE49-F238E27FC236}">
                <a16:creationId xmlns:a16="http://schemas.microsoft.com/office/drawing/2014/main" id="{EA5C0C31-5F7F-4866-965B-AB9EA17041A8}"/>
              </a:ext>
            </a:extLst>
          </p:cNvPr>
          <p:cNvSpPr>
            <a:spLocks noGrp="1"/>
          </p:cNvSpPr>
          <p:nvPr>
            <p:ph idx="1"/>
          </p:nvPr>
        </p:nvSpPr>
        <p:spPr>
          <a:xfrm>
            <a:off x="838200" y="1782147"/>
            <a:ext cx="5732727" cy="4394816"/>
          </a:xfrm>
        </p:spPr>
        <p:txBody>
          <a:bodyPr>
            <a:noAutofit/>
          </a:bodyPr>
          <a:lstStyle/>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 Back-transform the hyperplane from the Polar coordinates to the Cartesian coordinates</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h0_yy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[:,0])</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h1_yy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[:,1])</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h2_xx = xx * </a:t>
            </a:r>
            <a:r>
              <a:rPr lang="en-US" sz="1200" b="1" dirty="0" err="1">
                <a:latin typeface="Courier New" panose="02070309020205020404" pitchFamily="49" charset="0"/>
                <a:cs typeface="Courier New" panose="02070309020205020404" pitchFamily="49" charset="0"/>
              </a:rPr>
              <a:t>numpy.cos</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r>
              <a:rPr lang="en-US" sz="1200" b="1" dirty="0">
                <a:latin typeface="Courier New" panose="02070309020205020404" pitchFamily="49" charset="0"/>
                <a:cs typeface="Courier New" panose="02070309020205020404" pitchFamily="49" charset="0"/>
              </a:rPr>
              <a:t>h2_yy = xx * </a:t>
            </a:r>
            <a:r>
              <a:rPr lang="en-US" sz="1200" b="1" dirty="0" err="1">
                <a:latin typeface="Courier New" panose="02070309020205020404" pitchFamily="49" charset="0"/>
                <a:cs typeface="Courier New" panose="02070309020205020404" pitchFamily="49" charset="0"/>
              </a:rPr>
              <a:t>numpy.sin</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yy</a:t>
            </a:r>
            <a:r>
              <a:rPr lang="en-US" sz="1200" b="1" dirty="0">
                <a:latin typeface="Courier New" panose="02070309020205020404" pitchFamily="49" charset="0"/>
                <a:cs typeface="Courier New" panose="02070309020205020404" pitchFamily="49" charset="0"/>
              </a:rPr>
              <a:t>[:,2])</a:t>
            </a:r>
          </a:p>
          <a:p>
            <a:pPr marL="0" indent="0">
              <a:lnSpc>
                <a:spcPct val="100000"/>
              </a:lnSpc>
              <a:spcBef>
                <a:spcPts val="0"/>
              </a:spcBef>
              <a:buNone/>
            </a:pPr>
            <a:endParaRPr lang="en-US" sz="1200" b="1" dirty="0">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872D4C23-048B-4389-B8ED-81E3E4B2A161}"/>
              </a:ext>
            </a:extLst>
          </p:cNvPr>
          <p:cNvPicPr>
            <a:picLocks noChangeAspect="1"/>
          </p:cNvPicPr>
          <p:nvPr/>
        </p:nvPicPr>
        <p:blipFill>
          <a:blip r:embed="rId4"/>
          <a:stretch>
            <a:fillRect/>
          </a:stretch>
        </p:blipFill>
        <p:spPr>
          <a:xfrm>
            <a:off x="6751521" y="1614293"/>
            <a:ext cx="4602279" cy="4572000"/>
          </a:xfrm>
          <a:prstGeom prst="rect">
            <a:avLst/>
          </a:prstGeom>
        </p:spPr>
      </p:pic>
      <p:sp>
        <p:nvSpPr>
          <p:cNvPr id="9" name="Rectangle: Rounded Corners 8">
            <a:extLst>
              <a:ext uri="{FF2B5EF4-FFF2-40B4-BE49-F238E27FC236}">
                <a16:creationId xmlns:a16="http://schemas.microsoft.com/office/drawing/2014/main" id="{23351E3A-AD5C-4B9B-AD5A-CCC13259C1EB}"/>
              </a:ext>
            </a:extLst>
          </p:cNvPr>
          <p:cNvSpPr/>
          <p:nvPr/>
        </p:nvSpPr>
        <p:spPr>
          <a:xfrm>
            <a:off x="838200" y="5113175"/>
            <a:ext cx="4782874" cy="1073117"/>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Except for the points near the origin, all the points are correctly classified.</a:t>
            </a:r>
          </a:p>
        </p:txBody>
      </p:sp>
    </p:spTree>
    <p:extLst>
      <p:ext uri="{BB962C8B-B14F-4D97-AF65-F5344CB8AC3E}">
        <p14:creationId xmlns:p14="http://schemas.microsoft.com/office/powerpoint/2010/main" val="843725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Final Remarks</a:t>
            </a:r>
          </a:p>
        </p:txBody>
      </p:sp>
      <p:sp>
        <p:nvSpPr>
          <p:cNvPr id="3" name="Content Placeholder 2"/>
          <p:cNvSpPr>
            <a:spLocks noGrp="1"/>
          </p:cNvSpPr>
          <p:nvPr>
            <p:ph idx="1"/>
          </p:nvPr>
        </p:nvSpPr>
        <p:spPr/>
        <p:txBody>
          <a:bodyPr>
            <a:normAutofit/>
          </a:bodyPr>
          <a:lstStyle/>
          <a:p>
            <a:r>
              <a:rPr lang="en-US" dirty="0"/>
              <a:t>Support Vector Machines are primarily for classifying a binary target variable.</a:t>
            </a:r>
          </a:p>
          <a:p>
            <a:r>
              <a:rPr lang="en-US" dirty="0"/>
              <a:t>In addition to classification, Support Vector Machines provide the line in the sand.  The line ensures that the margin between the line and the support vectors are widest.  This helps the prediction of new data.</a:t>
            </a:r>
          </a:p>
          <a:p>
            <a:r>
              <a:rPr lang="en-US" dirty="0"/>
              <a:t>Support Vector Machines work well for groups of compact observations.  However, it is likely to fail for groups of connected observations.</a:t>
            </a:r>
          </a:p>
          <a:p>
            <a:r>
              <a:rPr lang="en-US" dirty="0"/>
              <a:t>Consider transforming the data to another coordinate system such that the segments are more separable</a:t>
            </a:r>
          </a:p>
          <a:p>
            <a:pPr marL="0" indent="0">
              <a:buNone/>
            </a:pPr>
            <a:endParaRPr lang="en-US" dirty="0"/>
          </a:p>
          <a:p>
            <a:pPr marL="457200" lvl="1" indent="0">
              <a:buNone/>
            </a:pPr>
            <a:endParaRPr lang="en-US" dirty="0"/>
          </a:p>
          <a:p>
            <a:pPr lvl="1"/>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66</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839361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Assignment 5</a:t>
            </a:r>
          </a:p>
        </p:txBody>
      </p:sp>
      <p:sp>
        <p:nvSpPr>
          <p:cNvPr id="3" name="Content Placeholder 2"/>
          <p:cNvSpPr>
            <a:spLocks noGrp="1"/>
          </p:cNvSpPr>
          <p:nvPr>
            <p:ph idx="1"/>
          </p:nvPr>
        </p:nvSpPr>
        <p:spPr>
          <a:xfrm>
            <a:off x="838200" y="1825625"/>
            <a:ext cx="6663612" cy="4351338"/>
          </a:xfrm>
        </p:spPr>
        <p:txBody>
          <a:bodyPr>
            <a:normAutofit/>
          </a:bodyPr>
          <a:lstStyle/>
          <a:p>
            <a:r>
              <a:rPr lang="en-US" dirty="0"/>
              <a:t>Assignment 5 will be available </a:t>
            </a:r>
            <a:r>
              <a:rPr lang="en-US"/>
              <a:t>tomorrow before the end of day</a:t>
            </a:r>
            <a:endParaRPr lang="en-US" dirty="0"/>
          </a:p>
          <a:p>
            <a:r>
              <a:rPr lang="en-US" dirty="0"/>
              <a:t>Also, submit your Python codes with your homework submission</a:t>
            </a:r>
          </a:p>
          <a:p>
            <a:r>
              <a:rPr lang="en-US" dirty="0"/>
              <a:t>Due date is 11:59 pm on Saturday, November 16, 2019</a:t>
            </a:r>
          </a:p>
        </p:txBody>
      </p:sp>
      <p:sp>
        <p:nvSpPr>
          <p:cNvPr id="7" name="Slide Number Placeholder 6"/>
          <p:cNvSpPr>
            <a:spLocks noGrp="1"/>
          </p:cNvSpPr>
          <p:nvPr>
            <p:ph type="sldNum" sz="quarter" idx="12"/>
          </p:nvPr>
        </p:nvSpPr>
        <p:spPr/>
        <p:txBody>
          <a:bodyPr/>
          <a:lstStyle/>
          <a:p>
            <a:fld id="{1C20BA80-1909-427C-B3BD-3DD8AEAFD5BE}" type="slidenum">
              <a:rPr lang="en-US" smtClean="0"/>
              <a:t>67</a:t>
            </a:fld>
            <a:endParaRPr lang="en-US" dirty="0"/>
          </a:p>
        </p:txBody>
      </p:sp>
      <p:pic>
        <p:nvPicPr>
          <p:cNvPr id="6" name="Picture 5">
            <a:extLst>
              <a:ext uri="{FF2B5EF4-FFF2-40B4-BE49-F238E27FC236}">
                <a16:creationId xmlns:a16="http://schemas.microsoft.com/office/drawing/2014/main" id="{AC344A33-ED67-4699-8A6E-50D90958F9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5" name="Picture 4">
            <a:extLst>
              <a:ext uri="{FF2B5EF4-FFF2-40B4-BE49-F238E27FC236}">
                <a16:creationId xmlns:a16="http://schemas.microsoft.com/office/drawing/2014/main" id="{87B4BCC9-B325-42B2-A5DC-2253FC9A12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868362"/>
            <a:ext cx="3539458" cy="5029200"/>
          </a:xfrm>
          <a:prstGeom prst="rect">
            <a:avLst/>
          </a:prstGeom>
        </p:spPr>
      </p:pic>
    </p:spTree>
    <p:extLst>
      <p:ext uri="{BB962C8B-B14F-4D97-AF65-F5344CB8AC3E}">
        <p14:creationId xmlns:p14="http://schemas.microsoft.com/office/powerpoint/2010/main" val="1052352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Office Hours</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Instructor, Dr. Lam</a:t>
            </a:r>
          </a:p>
          <a:p>
            <a:r>
              <a:rPr lang="en-US" dirty="0">
                <a:hlinkClick r:id="rId3"/>
              </a:rPr>
              <a:t>mlam5@iit.edu</a:t>
            </a:r>
            <a:r>
              <a:rPr lang="en-US" dirty="0"/>
              <a:t>, Room 228A, Stuart Building</a:t>
            </a:r>
          </a:p>
          <a:p>
            <a:r>
              <a:rPr lang="en-US" dirty="0"/>
              <a:t>Mondays, from 4:30 PM to 6:00 PM</a:t>
            </a:r>
          </a:p>
          <a:p>
            <a:pPr marL="0" indent="0">
              <a:buNone/>
            </a:pPr>
            <a:endParaRPr lang="en-US" b="1" dirty="0"/>
          </a:p>
          <a:p>
            <a:pPr marL="0" indent="0">
              <a:buNone/>
            </a:pPr>
            <a:r>
              <a:rPr lang="en-US" b="1" dirty="0"/>
              <a:t>Teaching Assistant, Miss Anneke </a:t>
            </a:r>
            <a:r>
              <a:rPr lang="en-US" b="1" dirty="0" err="1"/>
              <a:t>Hidayat</a:t>
            </a:r>
            <a:endParaRPr lang="en-US" b="1" dirty="0"/>
          </a:p>
          <a:p>
            <a:r>
              <a:rPr lang="en-US" dirty="0">
                <a:hlinkClick r:id="rId4"/>
              </a:rPr>
              <a:t>ahidayat@hawk.iit.edu</a:t>
            </a:r>
            <a:r>
              <a:rPr lang="en-US" dirty="0"/>
              <a:t>, Room 011, Stuart Building </a:t>
            </a:r>
          </a:p>
          <a:p>
            <a:r>
              <a:rPr lang="en-US" dirty="0"/>
              <a:t>Thursdays, from 10 AM to 12 PM</a:t>
            </a:r>
          </a:p>
          <a:p>
            <a:pPr marL="0" indent="0">
              <a:buNone/>
            </a:pPr>
            <a:endParaRPr lang="en-US" b="1" dirty="0"/>
          </a:p>
          <a:p>
            <a:pPr marL="0" indent="0">
              <a:buNone/>
            </a:pPr>
            <a:r>
              <a:rPr lang="en-US" b="1" dirty="0"/>
              <a:t>Teaching Assistant, Mr. </a:t>
            </a:r>
            <a:r>
              <a:rPr lang="en-US" b="1" dirty="0" err="1"/>
              <a:t>Zhenghao</a:t>
            </a:r>
            <a:r>
              <a:rPr lang="en-US" b="1" dirty="0"/>
              <a:t> Zhao</a:t>
            </a:r>
          </a:p>
          <a:p>
            <a:r>
              <a:rPr lang="en-US" dirty="0">
                <a:hlinkClick r:id="rId5"/>
              </a:rPr>
              <a:t>zzhao48@hawk.iit.edu</a:t>
            </a:r>
            <a:r>
              <a:rPr lang="en-US" dirty="0"/>
              <a:t>, </a:t>
            </a:r>
            <a:r>
              <a:rPr lang="en-US"/>
              <a:t>Room 019, </a:t>
            </a:r>
            <a:r>
              <a:rPr lang="en-US" dirty="0"/>
              <a:t>Stuart Building </a:t>
            </a:r>
          </a:p>
          <a:p>
            <a:r>
              <a:rPr lang="en-US" dirty="0"/>
              <a:t>Tuesdays, from 2 PM - 3 PM</a:t>
            </a:r>
          </a:p>
          <a:p>
            <a:pPr marL="0" indent="0">
              <a:buNone/>
            </a:pPr>
            <a:endParaRPr lang="en-US" dirty="0"/>
          </a:p>
        </p:txBody>
      </p:sp>
      <p:sp>
        <p:nvSpPr>
          <p:cNvPr id="7" name="Slide Number Placeholder 6"/>
          <p:cNvSpPr>
            <a:spLocks noGrp="1"/>
          </p:cNvSpPr>
          <p:nvPr>
            <p:ph type="sldNum" sz="quarter" idx="12"/>
          </p:nvPr>
        </p:nvSpPr>
        <p:spPr/>
        <p:txBody>
          <a:bodyPr/>
          <a:lstStyle/>
          <a:p>
            <a:fld id="{1C20BA80-1909-427C-B3BD-3DD8AEAFD5BE}" type="slidenum">
              <a:rPr lang="en-US" smtClean="0"/>
              <a:t>68</a:t>
            </a:fld>
            <a:endParaRPr lang="en-US" dirty="0"/>
          </a:p>
        </p:txBody>
      </p:sp>
      <p:pic>
        <p:nvPicPr>
          <p:cNvPr id="6" name="Picture 5">
            <a:extLst>
              <a:ext uri="{FF2B5EF4-FFF2-40B4-BE49-F238E27FC236}">
                <a16:creationId xmlns:a16="http://schemas.microsoft.com/office/drawing/2014/main" id="{6642D6F7-19DE-4CEF-B7C8-8D8D8DAFD3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Tree>
    <p:extLst>
      <p:ext uri="{BB962C8B-B14F-4D97-AF65-F5344CB8AC3E}">
        <p14:creationId xmlns:p14="http://schemas.microsoft.com/office/powerpoint/2010/main" val="175850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EEB470-FFAD-496B-BF92-F48A16381E9F}"/>
              </a:ext>
            </a:extLst>
          </p:cNvPr>
          <p:cNvPicPr>
            <a:picLocks noChangeAspect="1"/>
          </p:cNvPicPr>
          <p:nvPr/>
        </p:nvPicPr>
        <p:blipFill>
          <a:blip r:embed="rId3"/>
          <a:stretch>
            <a:fillRect/>
          </a:stretch>
        </p:blipFill>
        <p:spPr>
          <a:xfrm>
            <a:off x="3794860" y="1690688"/>
            <a:ext cx="4602279" cy="4572000"/>
          </a:xfrm>
          <a:prstGeom prst="rect">
            <a:avLst/>
          </a:prstGeom>
        </p:spPr>
      </p:pic>
      <p:sp>
        <p:nvSpPr>
          <p:cNvPr id="2" name="Title 1"/>
          <p:cNvSpPr>
            <a:spLocks noGrp="1"/>
          </p:cNvSpPr>
          <p:nvPr>
            <p:ph type="title"/>
          </p:nvPr>
        </p:nvSpPr>
        <p:spPr>
          <a:xfrm>
            <a:off x="838200" y="365125"/>
            <a:ext cx="10515600" cy="1325563"/>
          </a:xfrm>
        </p:spPr>
        <p:txBody>
          <a:bodyPr/>
          <a:lstStyle/>
          <a:p>
            <a:r>
              <a:rPr lang="en-US" b="1" dirty="0">
                <a:solidFill>
                  <a:schemeClr val="bg1"/>
                </a:solidFill>
              </a:rPr>
              <a:t>The Two-Cluster Solution</a:t>
            </a:r>
          </a:p>
        </p:txBody>
      </p:sp>
      <p:sp>
        <p:nvSpPr>
          <p:cNvPr id="7" name="Slide Number Placeholder 6"/>
          <p:cNvSpPr>
            <a:spLocks noGrp="1"/>
          </p:cNvSpPr>
          <p:nvPr>
            <p:ph type="sldNum" sz="quarter" idx="12"/>
          </p:nvPr>
        </p:nvSpPr>
        <p:spPr/>
        <p:txBody>
          <a:bodyPr/>
          <a:lstStyle/>
          <a:p>
            <a:fld id="{1C20BA80-1909-427C-B3BD-3DD8AEAFD5BE}" type="slidenum">
              <a:rPr lang="en-US" smtClean="0"/>
              <a:t>7</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5" name="Speech Bubble: Rectangle with Corners Rounded 4">
            <a:extLst>
              <a:ext uri="{FF2B5EF4-FFF2-40B4-BE49-F238E27FC236}">
                <a16:creationId xmlns:a16="http://schemas.microsoft.com/office/drawing/2014/main" id="{710038DA-D796-4D1C-AE8E-F6C41CC4E841}"/>
              </a:ext>
            </a:extLst>
          </p:cNvPr>
          <p:cNvSpPr/>
          <p:nvPr/>
        </p:nvSpPr>
        <p:spPr>
          <a:xfrm>
            <a:off x="838200" y="2895598"/>
            <a:ext cx="2761861" cy="1418253"/>
          </a:xfrm>
          <a:prstGeom prst="wedgeRoundRectCallout">
            <a:avLst>
              <a:gd name="adj1" fmla="val 117568"/>
              <a:gd name="adj2" fmla="val 60414"/>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Cluster 0 Centroid</a:t>
            </a:r>
          </a:p>
          <a:p>
            <a:pPr algn="ctr" fontAlgn="ctr"/>
            <a:r>
              <a:rPr lang="en-US" sz="2000" b="1" dirty="0">
                <a:solidFill>
                  <a:schemeClr val="tx1"/>
                </a:solidFill>
              </a:rPr>
              <a:t>X = -1.10193414</a:t>
            </a:r>
            <a:endParaRPr lang="en-US" sz="2000" dirty="0">
              <a:solidFill>
                <a:schemeClr val="tx1"/>
              </a:solidFill>
            </a:endParaRPr>
          </a:p>
          <a:p>
            <a:pPr algn="ctr" fontAlgn="ctr"/>
            <a:r>
              <a:rPr lang="en-US" sz="2000" b="1" dirty="0">
                <a:solidFill>
                  <a:schemeClr val="tx1"/>
                </a:solidFill>
              </a:rPr>
              <a:t>Y = -0.88805487</a:t>
            </a:r>
            <a:endParaRPr lang="en-US" sz="2000" dirty="0">
              <a:solidFill>
                <a:schemeClr val="tx1"/>
              </a:solidFill>
            </a:endParaRPr>
          </a:p>
        </p:txBody>
      </p:sp>
      <p:sp>
        <p:nvSpPr>
          <p:cNvPr id="9" name="Speech Bubble: Rectangle with Corners Rounded 8">
            <a:extLst>
              <a:ext uri="{FF2B5EF4-FFF2-40B4-BE49-F238E27FC236}">
                <a16:creationId xmlns:a16="http://schemas.microsoft.com/office/drawing/2014/main" id="{6CB3B4B3-3B3E-4584-BFD6-2A70A47D0E8B}"/>
              </a:ext>
            </a:extLst>
          </p:cNvPr>
          <p:cNvSpPr/>
          <p:nvPr/>
        </p:nvSpPr>
        <p:spPr>
          <a:xfrm>
            <a:off x="8907181" y="3087510"/>
            <a:ext cx="2761861" cy="1418253"/>
          </a:xfrm>
          <a:prstGeom prst="wedgeRoundRectCallout">
            <a:avLst>
              <a:gd name="adj1" fmla="val -117948"/>
              <a:gd name="adj2" fmla="val -44182"/>
              <a:gd name="adj3" fmla="val 16667"/>
            </a:avLst>
          </a:prstGeom>
          <a:gradFill flip="none" rotWithShape="1">
            <a:gsLst>
              <a:gs pos="0">
                <a:schemeClr val="accent1">
                  <a:lumMod val="60000"/>
                  <a:lumOff val="40000"/>
                  <a:alpha val="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2000" b="1" dirty="0">
                <a:solidFill>
                  <a:schemeClr val="tx1"/>
                </a:solidFill>
              </a:rPr>
              <a:t>Cluster 1 Centroid</a:t>
            </a:r>
          </a:p>
          <a:p>
            <a:pPr algn="ctr" fontAlgn="ctr"/>
            <a:r>
              <a:rPr lang="en-US" sz="2000" b="1" dirty="0">
                <a:solidFill>
                  <a:schemeClr val="tx1"/>
                </a:solidFill>
              </a:rPr>
              <a:t>X = </a:t>
            </a:r>
            <a:r>
              <a:rPr lang="en-US" b="1" dirty="0">
                <a:solidFill>
                  <a:schemeClr val="tx1"/>
                </a:solidFill>
              </a:rPr>
              <a:t>0.88152581</a:t>
            </a:r>
          </a:p>
          <a:p>
            <a:pPr algn="ctr" fontAlgn="ctr"/>
            <a:r>
              <a:rPr lang="en-US" b="1" dirty="0">
                <a:solidFill>
                  <a:schemeClr val="tx1"/>
                </a:solidFill>
              </a:rPr>
              <a:t>Y = 1.17125693</a:t>
            </a:r>
            <a:endParaRPr lang="en-US" dirty="0">
              <a:solidFill>
                <a:schemeClr val="tx1"/>
              </a:solidFill>
            </a:endParaRPr>
          </a:p>
        </p:txBody>
      </p:sp>
    </p:spTree>
    <p:extLst>
      <p:ext uri="{BB962C8B-B14F-4D97-AF65-F5344CB8AC3E}">
        <p14:creationId xmlns:p14="http://schemas.microsoft.com/office/powerpoint/2010/main" val="166539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b="1" dirty="0">
                <a:solidFill>
                  <a:schemeClr val="bg1"/>
                </a:solidFill>
              </a:rPr>
              <a:t>Identify The Two Groups</a:t>
            </a:r>
          </a:p>
        </p:txBody>
      </p:sp>
      <p:sp>
        <p:nvSpPr>
          <p:cNvPr id="7" name="Slide Number Placeholder 6"/>
          <p:cNvSpPr>
            <a:spLocks noGrp="1"/>
          </p:cNvSpPr>
          <p:nvPr>
            <p:ph type="sldNum" sz="quarter" idx="12"/>
          </p:nvPr>
        </p:nvSpPr>
        <p:spPr/>
        <p:txBody>
          <a:bodyPr/>
          <a:lstStyle/>
          <a:p>
            <a:fld id="{1C20BA80-1909-427C-B3BD-3DD8AEAFD5BE}" type="slidenum">
              <a:rPr lang="en-US" smtClean="0"/>
              <a:t>8</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pic>
        <p:nvPicPr>
          <p:cNvPr id="9" name="Picture 8">
            <a:extLst>
              <a:ext uri="{FF2B5EF4-FFF2-40B4-BE49-F238E27FC236}">
                <a16:creationId xmlns:a16="http://schemas.microsoft.com/office/drawing/2014/main" id="{4258E11F-8C8B-4512-9CD0-408867BAF62E}"/>
              </a:ext>
            </a:extLst>
          </p:cNvPr>
          <p:cNvPicPr>
            <a:picLocks noChangeAspect="1"/>
          </p:cNvPicPr>
          <p:nvPr/>
        </p:nvPicPr>
        <p:blipFill>
          <a:blip r:embed="rId4"/>
          <a:stretch>
            <a:fillRect/>
          </a:stretch>
        </p:blipFill>
        <p:spPr>
          <a:xfrm>
            <a:off x="1742489" y="3890963"/>
            <a:ext cx="1762125" cy="2286000"/>
          </a:xfrm>
          <a:prstGeom prst="rect">
            <a:avLst/>
          </a:prstGeom>
        </p:spPr>
      </p:pic>
      <p:sp>
        <p:nvSpPr>
          <p:cNvPr id="15" name="Thought Bubble: Cloud 14">
            <a:extLst>
              <a:ext uri="{FF2B5EF4-FFF2-40B4-BE49-F238E27FC236}">
                <a16:creationId xmlns:a16="http://schemas.microsoft.com/office/drawing/2014/main" id="{D6E2B0E2-D3C5-4C86-AFB5-D174ECA0CE0D}"/>
              </a:ext>
            </a:extLst>
          </p:cNvPr>
          <p:cNvSpPr/>
          <p:nvPr/>
        </p:nvSpPr>
        <p:spPr>
          <a:xfrm>
            <a:off x="138136" y="2042185"/>
            <a:ext cx="1763224" cy="1176163"/>
          </a:xfrm>
          <a:prstGeom prst="cloudCallout">
            <a:avLst>
              <a:gd name="adj1" fmla="val 33899"/>
              <a:gd name="adj2" fmla="val 107474"/>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Nearest Neighbors</a:t>
            </a:r>
          </a:p>
        </p:txBody>
      </p:sp>
      <p:sp>
        <p:nvSpPr>
          <p:cNvPr id="16" name="Thought Bubble: Cloud 15">
            <a:extLst>
              <a:ext uri="{FF2B5EF4-FFF2-40B4-BE49-F238E27FC236}">
                <a16:creationId xmlns:a16="http://schemas.microsoft.com/office/drawing/2014/main" id="{AE854C59-FBE0-4EF6-BEA5-4FB5E34FD597}"/>
              </a:ext>
            </a:extLst>
          </p:cNvPr>
          <p:cNvSpPr/>
          <p:nvPr/>
        </p:nvSpPr>
        <p:spPr>
          <a:xfrm>
            <a:off x="3133842" y="1370717"/>
            <a:ext cx="1905300" cy="1176162"/>
          </a:xfrm>
          <a:prstGeom prst="cloudCallout">
            <a:avLst>
              <a:gd name="adj1" fmla="val -41530"/>
              <a:gd name="adj2" fmla="val 13820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Logistic Regression</a:t>
            </a:r>
          </a:p>
        </p:txBody>
      </p:sp>
      <p:sp>
        <p:nvSpPr>
          <p:cNvPr id="17" name="Thought Bubble: Cloud 16">
            <a:extLst>
              <a:ext uri="{FF2B5EF4-FFF2-40B4-BE49-F238E27FC236}">
                <a16:creationId xmlns:a16="http://schemas.microsoft.com/office/drawing/2014/main" id="{872B0EBD-9A25-4F39-AD34-8A7EA38DCCF4}"/>
              </a:ext>
            </a:extLst>
          </p:cNvPr>
          <p:cNvSpPr/>
          <p:nvPr/>
        </p:nvSpPr>
        <p:spPr>
          <a:xfrm>
            <a:off x="3750084" y="2696280"/>
            <a:ext cx="1905300" cy="1176162"/>
          </a:xfrm>
          <a:prstGeom prst="cloudCallout">
            <a:avLst>
              <a:gd name="adj1" fmla="val -48054"/>
              <a:gd name="adj2" fmla="val 60172"/>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Neural Network</a:t>
            </a:r>
          </a:p>
        </p:txBody>
      </p:sp>
      <p:sp>
        <p:nvSpPr>
          <p:cNvPr id="13" name="Thought Bubble: Cloud 12">
            <a:extLst>
              <a:ext uri="{FF2B5EF4-FFF2-40B4-BE49-F238E27FC236}">
                <a16:creationId xmlns:a16="http://schemas.microsoft.com/office/drawing/2014/main" id="{4FD81095-C35A-46F1-B353-38BEA0E087E3}"/>
              </a:ext>
            </a:extLst>
          </p:cNvPr>
          <p:cNvSpPr/>
          <p:nvPr/>
        </p:nvSpPr>
        <p:spPr>
          <a:xfrm>
            <a:off x="1742478" y="2463491"/>
            <a:ext cx="1905300" cy="1176162"/>
          </a:xfrm>
          <a:prstGeom prst="cloudCallout">
            <a:avLst>
              <a:gd name="adj1" fmla="val -24849"/>
              <a:gd name="adj2" fmla="val 61881"/>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 Tree</a:t>
            </a:r>
          </a:p>
        </p:txBody>
      </p:sp>
      <p:sp>
        <p:nvSpPr>
          <p:cNvPr id="10" name="Scroll: Vertical 9">
            <a:extLst>
              <a:ext uri="{FF2B5EF4-FFF2-40B4-BE49-F238E27FC236}">
                <a16:creationId xmlns:a16="http://schemas.microsoft.com/office/drawing/2014/main" id="{46533A9F-5671-404A-B90A-4EA40FD16746}"/>
              </a:ext>
            </a:extLst>
          </p:cNvPr>
          <p:cNvSpPr/>
          <p:nvPr/>
        </p:nvSpPr>
        <p:spPr>
          <a:xfrm>
            <a:off x="4058205" y="4320791"/>
            <a:ext cx="1905300" cy="1856172"/>
          </a:xfrm>
          <a:prstGeom prst="verticalScroll">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rush Script MT" panose="03060802040406070304" pitchFamily="66" charset="0"/>
              </a:rPr>
              <a:t>Provided Prior Group Identifier</a:t>
            </a:r>
          </a:p>
        </p:txBody>
      </p:sp>
      <p:pic>
        <p:nvPicPr>
          <p:cNvPr id="5" name="Picture 4">
            <a:extLst>
              <a:ext uri="{FF2B5EF4-FFF2-40B4-BE49-F238E27FC236}">
                <a16:creationId xmlns:a16="http://schemas.microsoft.com/office/drawing/2014/main" id="{904651A7-05A2-4AE6-A1B1-8E264E90AE88}"/>
              </a:ext>
            </a:extLst>
          </p:cNvPr>
          <p:cNvPicPr>
            <a:picLocks noChangeAspect="1"/>
          </p:cNvPicPr>
          <p:nvPr/>
        </p:nvPicPr>
        <p:blipFill>
          <a:blip r:embed="rId5"/>
          <a:stretch>
            <a:fillRect/>
          </a:stretch>
        </p:blipFill>
        <p:spPr>
          <a:xfrm>
            <a:off x="6536618" y="1604963"/>
            <a:ext cx="4602279" cy="4572000"/>
          </a:xfrm>
          <a:prstGeom prst="rect">
            <a:avLst/>
          </a:prstGeom>
        </p:spPr>
      </p:pic>
    </p:spTree>
    <p:extLst>
      <p:ext uri="{BB962C8B-B14F-4D97-AF65-F5344CB8AC3E}">
        <p14:creationId xmlns:p14="http://schemas.microsoft.com/office/powerpoint/2010/main" val="3294596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Nearest Neighbors</a:t>
            </a:r>
          </a:p>
        </p:txBody>
      </p:sp>
      <p:sp>
        <p:nvSpPr>
          <p:cNvPr id="7" name="Slide Number Placeholder 6"/>
          <p:cNvSpPr>
            <a:spLocks noGrp="1"/>
          </p:cNvSpPr>
          <p:nvPr>
            <p:ph type="sldNum" sz="quarter" idx="12"/>
          </p:nvPr>
        </p:nvSpPr>
        <p:spPr/>
        <p:txBody>
          <a:bodyPr/>
          <a:lstStyle/>
          <a:p>
            <a:fld id="{1C20BA80-1909-427C-B3BD-3DD8AEAFD5BE}" type="slidenum">
              <a:rPr lang="en-US" smtClean="0"/>
              <a:t>9</a:t>
            </a:fld>
            <a:endParaRPr lang="en-US"/>
          </a:p>
        </p:txBody>
      </p:sp>
      <p:pic>
        <p:nvPicPr>
          <p:cNvPr id="6" name="Picture 5">
            <a:extLst>
              <a:ext uri="{FF2B5EF4-FFF2-40B4-BE49-F238E27FC236}">
                <a16:creationId xmlns:a16="http://schemas.microsoft.com/office/drawing/2014/main" id="{A5F6372F-7BD2-4FAA-B1E1-AF00B8576C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293" y="6400800"/>
            <a:ext cx="4233707" cy="457200"/>
          </a:xfrm>
          <a:prstGeom prst="rect">
            <a:avLst/>
          </a:prstGeom>
        </p:spPr>
      </p:pic>
      <p:sp>
        <p:nvSpPr>
          <p:cNvPr id="8" name="Content Placeholder 7">
            <a:extLst>
              <a:ext uri="{FF2B5EF4-FFF2-40B4-BE49-F238E27FC236}">
                <a16:creationId xmlns:a16="http://schemas.microsoft.com/office/drawing/2014/main" id="{66152E74-9C7D-4694-85BD-10CCACC73BA1}"/>
              </a:ext>
            </a:extLst>
          </p:cNvPr>
          <p:cNvSpPr>
            <a:spLocks noGrp="1"/>
          </p:cNvSpPr>
          <p:nvPr>
            <p:ph idx="1"/>
          </p:nvPr>
        </p:nvSpPr>
        <p:spPr/>
        <p:txBody>
          <a:bodyPr anchor="ctr">
            <a:noAutofit/>
          </a:bodyPr>
          <a:lstStyle/>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[['X','Y']]</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['Group']</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numpy.zeros</a:t>
            </a:r>
            <a:r>
              <a:rPr lang="en-US" sz="1200" b="1" dirty="0">
                <a:latin typeface="Courier New" panose="02070309020205020404" pitchFamily="49" charset="0"/>
                <a:cs typeface="Courier New" panose="02070309020205020404" pitchFamily="49" charset="0"/>
              </a:rPr>
              <a:t>((20,2))</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for k in </a:t>
            </a:r>
            <a:r>
              <a:rPr lang="en-US" sz="1200" b="1" dirty="0" err="1">
                <a:latin typeface="Courier New" panose="02070309020205020404" pitchFamily="49" charset="0"/>
                <a:cs typeface="Courier New" panose="02070309020205020404" pitchFamily="49" charset="0"/>
              </a:rPr>
              <a:t>numpy.arange</a:t>
            </a:r>
            <a:r>
              <a:rPr lang="en-US" sz="1200" b="1" dirty="0">
                <a:latin typeface="Courier New" panose="02070309020205020404" pitchFamily="49" charset="0"/>
                <a:cs typeface="Courier New" panose="02070309020205020404" pitchFamily="49" charset="0"/>
              </a:rPr>
              <a:t>(1,21,1):</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=k,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 See the classification result</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[k-1,0] = k</a:t>
            </a: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kNN_accuracy</a:t>
            </a:r>
            <a:r>
              <a:rPr lang="en-US" sz="1200" b="1" dirty="0">
                <a:latin typeface="Courier New" panose="02070309020205020404" pitchFamily="49" charset="0"/>
                <a:cs typeface="Courier New" panose="02070309020205020404" pitchFamily="49" charset="0"/>
              </a:rPr>
              <a:t>[k-1,1] = </a:t>
            </a:r>
            <a:r>
              <a:rPr lang="en-US" sz="1200" b="1" dirty="0" err="1">
                <a:latin typeface="Courier New" panose="02070309020205020404" pitchFamily="49" charset="0"/>
                <a:cs typeface="Courier New" panose="02070309020205020404" pitchFamily="49" charset="0"/>
              </a:rPr>
              <a:t>neigh.score</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endParaRPr lang="en-US" sz="1200" b="1" dirty="0">
              <a:latin typeface="Courier New" panose="02070309020205020404" pitchFamily="49" charset="0"/>
              <a:cs typeface="Courier New" panose="02070309020205020404" pitchFamily="49" charset="0"/>
            </a:endParaRPr>
          </a:p>
          <a:p>
            <a:pPr marL="0" indent="0">
              <a:lnSpc>
                <a:spcPct val="150000"/>
              </a:lnSpc>
              <a:spcBef>
                <a:spcPts val="0"/>
              </a:spcBef>
              <a:buNone/>
            </a:pPr>
            <a:r>
              <a:rPr lang="en-US" sz="1200" b="1" dirty="0">
                <a:latin typeface="Courier New" panose="02070309020205020404" pitchFamily="49" charset="0"/>
                <a:cs typeface="Courier New" panose="02070309020205020404" pitchFamily="49" charset="0"/>
              </a:rPr>
              <a:t>neigh = </a:t>
            </a:r>
            <a:r>
              <a:rPr lang="en-US" sz="1200" b="1" dirty="0" err="1">
                <a:latin typeface="Courier New" panose="02070309020205020404" pitchFamily="49" charset="0"/>
                <a:cs typeface="Courier New" panose="02070309020205020404" pitchFamily="49" charset="0"/>
              </a:rPr>
              <a:t>kNN.KNeighborsClassifier</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n_neighbors</a:t>
            </a:r>
            <a:r>
              <a:rPr lang="en-US" sz="1200" b="1" dirty="0">
                <a:latin typeface="Courier New" panose="02070309020205020404" pitchFamily="49" charset="0"/>
                <a:cs typeface="Courier New" panose="02070309020205020404" pitchFamily="49" charset="0"/>
              </a:rPr>
              <a:t>=2, algorithm = 'brute', metric = '</a:t>
            </a:r>
            <a:r>
              <a:rPr lang="en-US" sz="1200" b="1" dirty="0" err="1">
                <a:latin typeface="Courier New" panose="02070309020205020404" pitchFamily="49" charset="0"/>
                <a:cs typeface="Courier New" panose="02070309020205020404" pitchFamily="49" charset="0"/>
              </a:rPr>
              <a:t>euclidean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nbrs</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neigh.fit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yTrain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trainData</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 = </a:t>
            </a:r>
            <a:r>
              <a:rPr lang="en-US" sz="1200" b="1" dirty="0" err="1">
                <a:latin typeface="Courier New" panose="02070309020205020404" pitchFamily="49" charset="0"/>
                <a:cs typeface="Courier New" panose="02070309020205020404" pitchFamily="49" charset="0"/>
              </a:rPr>
              <a:t>nbrs.predict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xTrain</a:t>
            </a:r>
            <a:r>
              <a:rPr lang="en-US" sz="1200" b="1" dirty="0">
                <a:latin typeface="Courier New" panose="02070309020205020404" pitchFamily="49" charset="0"/>
                <a:cs typeface="Courier New" panose="02070309020205020404" pitchFamily="49" charset="0"/>
              </a:rPr>
              <a:t>)</a:t>
            </a:r>
          </a:p>
          <a:p>
            <a:pPr marL="0" indent="0">
              <a:lnSpc>
                <a:spcPct val="150000"/>
              </a:lnSpc>
              <a:spcBef>
                <a:spcPts val="0"/>
              </a:spcBef>
              <a:buNone/>
            </a:pPr>
            <a:r>
              <a:rPr lang="en-US" sz="1200" b="1" dirty="0" err="1">
                <a:latin typeface="Courier New" panose="02070309020205020404" pitchFamily="49" charset="0"/>
                <a:cs typeface="Courier New" panose="02070309020205020404" pitchFamily="49" charset="0"/>
              </a:rPr>
              <a:t>kNN_Mean</a:t>
            </a:r>
            <a:r>
              <a:rPr lang="en-US" sz="1200" b="1" dirty="0">
                <a:latin typeface="Courier New" panose="02070309020205020404" pitchFamily="49" charset="0"/>
                <a:cs typeface="Courier New" panose="02070309020205020404" pitchFamily="49" charset="0"/>
              </a:rPr>
              <a:t> = </a:t>
            </a:r>
            <a:r>
              <a:rPr lang="en-US" sz="1200" b="1" dirty="0" err="1">
                <a:latin typeface="Courier New" panose="02070309020205020404" pitchFamily="49" charset="0"/>
                <a:cs typeface="Courier New" panose="02070309020205020404" pitchFamily="49" charset="0"/>
              </a:rPr>
              <a:t>trainData.groupby</a:t>
            </a:r>
            <a:r>
              <a:rPr lang="en-US" sz="1200" b="1" dirty="0">
                <a:latin typeface="Courier New" panose="02070309020205020404" pitchFamily="49" charset="0"/>
                <a:cs typeface="Courier New" panose="02070309020205020404" pitchFamily="49" charset="0"/>
              </a:rPr>
              <a:t>('_</a:t>
            </a:r>
            <a:r>
              <a:rPr lang="en-US" sz="1200" b="1" dirty="0" err="1">
                <a:latin typeface="Courier New" panose="02070309020205020404" pitchFamily="49" charset="0"/>
                <a:cs typeface="Courier New" panose="02070309020205020404" pitchFamily="49" charset="0"/>
              </a:rPr>
              <a:t>PredictedClass</a:t>
            </a:r>
            <a:r>
              <a:rPr lang="en-US" sz="1200" b="1" dirty="0">
                <a:latin typeface="Courier New" panose="02070309020205020404" pitchFamily="49" charset="0"/>
                <a:cs typeface="Courier New" panose="02070309020205020404" pitchFamily="49" charset="0"/>
              </a:rPr>
              <a:t>_').mean()</a:t>
            </a:r>
          </a:p>
        </p:txBody>
      </p:sp>
      <p:sp>
        <p:nvSpPr>
          <p:cNvPr id="9" name="Rectangle 8">
            <a:extLst>
              <a:ext uri="{FF2B5EF4-FFF2-40B4-BE49-F238E27FC236}">
                <a16:creationId xmlns:a16="http://schemas.microsoft.com/office/drawing/2014/main" id="{22B2250B-A513-4824-971A-E0D9CC330F98}"/>
              </a:ext>
            </a:extLst>
          </p:cNvPr>
          <p:cNvSpPr/>
          <p:nvPr/>
        </p:nvSpPr>
        <p:spPr>
          <a:xfrm>
            <a:off x="4914814" y="6308209"/>
            <a:ext cx="2940870" cy="369332"/>
          </a:xfrm>
          <a:prstGeom prst="rect">
            <a:avLst/>
          </a:prstGeom>
        </p:spPr>
        <p:txBody>
          <a:bodyPr wrap="none">
            <a:spAutoFit/>
          </a:bodyPr>
          <a:lstStyle/>
          <a:p>
            <a:r>
              <a:rPr lang="en-US" dirty="0"/>
              <a:t>Week 12 Identify MVN100.py</a:t>
            </a:r>
          </a:p>
        </p:txBody>
      </p:sp>
    </p:spTree>
    <p:extLst>
      <p:ext uri="{BB962C8B-B14F-4D97-AF65-F5344CB8AC3E}">
        <p14:creationId xmlns:p14="http://schemas.microsoft.com/office/powerpoint/2010/main" val="2063982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14885</TotalTime>
  <Words>5524</Words>
  <Application>Microsoft Office PowerPoint</Application>
  <PresentationFormat>Widescreen</PresentationFormat>
  <Paragraphs>1017</Paragraphs>
  <Slides>68</Slides>
  <Notes>68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Blackadder ITC</vt:lpstr>
      <vt:lpstr>Brush Script MT</vt:lpstr>
      <vt:lpstr>Calibri</vt:lpstr>
      <vt:lpstr>Calibri Light</vt:lpstr>
      <vt:lpstr>Cambria Math</vt:lpstr>
      <vt:lpstr>Courier New</vt:lpstr>
      <vt:lpstr>Office Theme</vt:lpstr>
      <vt:lpstr>   CS 584 Machine Learning</vt:lpstr>
      <vt:lpstr>Week 12 Agenda: Support Vector Machine</vt:lpstr>
      <vt:lpstr>Can you See the Two Groups of Points?</vt:lpstr>
      <vt:lpstr>Discover The Two Groups</vt:lpstr>
      <vt:lpstr>K-Means Cluster</vt:lpstr>
      <vt:lpstr>Discover The Two Groups</vt:lpstr>
      <vt:lpstr>The Two-Cluster Solution</vt:lpstr>
      <vt:lpstr>Identify The Two Groups</vt:lpstr>
      <vt:lpstr>Nearest Neighbors</vt:lpstr>
      <vt:lpstr>Nearest Neighbors</vt:lpstr>
      <vt:lpstr>The Two-Neighbors Solution</vt:lpstr>
      <vt:lpstr>Classification Tree</vt:lpstr>
      <vt:lpstr>Classification Tree</vt:lpstr>
      <vt:lpstr>The Depth-Two Tree Solution</vt:lpstr>
      <vt:lpstr>Logistic Regression Model (BFGS)</vt:lpstr>
      <vt:lpstr>Logistic Regression Model (BFGS)</vt:lpstr>
      <vt:lpstr>The Logistic Regression Solution</vt:lpstr>
      <vt:lpstr>MLP Neural Network</vt:lpstr>
      <vt:lpstr>MLP Neural Network</vt:lpstr>
      <vt:lpstr>The MLP Neural Network Solution</vt:lpstr>
      <vt:lpstr>Two Groups Obviously</vt:lpstr>
      <vt:lpstr>Predictions of Algorithms</vt:lpstr>
      <vt:lpstr>Comparing Algorithms</vt:lpstr>
      <vt:lpstr>Comparing Algorithms</vt:lpstr>
      <vt:lpstr>Pros and Cons of the Algorithms</vt:lpstr>
      <vt:lpstr>Pros and Cons of the Algorithms</vt:lpstr>
      <vt:lpstr>Outcomes of Classification Algorithms</vt:lpstr>
      <vt:lpstr>Set-the-Boundary Type Algorithm</vt:lpstr>
      <vt:lpstr>History of Support Vector Machines</vt:lpstr>
      <vt:lpstr>Overview of Support Vector Machines</vt:lpstr>
      <vt:lpstr>What is Hyperplane?</vt:lpstr>
      <vt:lpstr>Examples of a Hyperplane</vt:lpstr>
      <vt:lpstr>What are the Support Vectors?</vt:lpstr>
      <vt:lpstr>Perceptron: A Linear Separator</vt:lpstr>
      <vt:lpstr>Which Linear Separator?</vt:lpstr>
      <vt:lpstr>The Optimal Linear Separator</vt:lpstr>
      <vt:lpstr>Distance from a Point to a Hyperplane</vt:lpstr>
      <vt:lpstr>Normal Vector of a Hyperplane</vt:lpstr>
      <vt:lpstr>Normal Vector of a Hyperplane</vt:lpstr>
      <vt:lpstr>Distance from the Support Vector to a Hyperplane</vt:lpstr>
      <vt:lpstr>Distance from the Support Vector to a Hyperplane</vt:lpstr>
      <vt:lpstr>From Perceptron to Support Vector Machines</vt:lpstr>
      <vt:lpstr>Maximizing the Margin</vt:lpstr>
      <vt:lpstr>Minimizing the Norm of the Weights</vt:lpstr>
      <vt:lpstr>The Unconstrained Minimization Problem</vt:lpstr>
      <vt:lpstr>The Unconstrained Minimization Problem</vt:lpstr>
      <vt:lpstr>The Unconstrained Minimization Problem</vt:lpstr>
      <vt:lpstr>The Unconstrained Minimization Problem</vt:lpstr>
      <vt:lpstr>sklearn.svm.SVC() Function</vt:lpstr>
      <vt:lpstr>Support Vector Machine</vt:lpstr>
      <vt:lpstr>Support Vector Machine</vt:lpstr>
      <vt:lpstr>Support Vector Machine</vt:lpstr>
      <vt:lpstr>The Support Vector Machine Solution</vt:lpstr>
      <vt:lpstr>The Non-separable Case</vt:lpstr>
      <vt:lpstr>The Non-separable Case</vt:lpstr>
      <vt:lpstr>The Non-separable Case</vt:lpstr>
      <vt:lpstr>Multi-Class Target Variable</vt:lpstr>
      <vt:lpstr>Three Shells Example</vt:lpstr>
      <vt:lpstr>Use SVM to Determine Linear Separator?</vt:lpstr>
      <vt:lpstr>Three Shells Example</vt:lpstr>
      <vt:lpstr>Three Shells Example</vt:lpstr>
      <vt:lpstr>Three Shells Example</vt:lpstr>
      <vt:lpstr>Convert to Polar Coordinates</vt:lpstr>
      <vt:lpstr>Convert to Polar Coordinates</vt:lpstr>
      <vt:lpstr>Back to Cartesian Coordinates</vt:lpstr>
      <vt:lpstr>Final Remarks</vt:lpstr>
      <vt:lpstr>Assignment 5</vt:lpstr>
      <vt:lpstr>Office Hours</vt:lpstr>
    </vt:vector>
  </TitlesOfParts>
  <Company>SAS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Workshop for MSc Analytics</dc:title>
  <dc:creator>Ming-Long Lam</dc:creator>
  <cp:lastModifiedBy>Ming-Long Lam</cp:lastModifiedBy>
  <cp:revision>2488</cp:revision>
  <cp:lastPrinted>2014-06-20T14:10:14Z</cp:lastPrinted>
  <dcterms:created xsi:type="dcterms:W3CDTF">2014-05-31T22:30:28Z</dcterms:created>
  <dcterms:modified xsi:type="dcterms:W3CDTF">2019-11-06T22:41:48Z</dcterms:modified>
</cp:coreProperties>
</file>